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9" r:id="rId4"/>
    <p:sldId id="260" r:id="rId5"/>
    <p:sldId id="261" r:id="rId6"/>
    <p:sldId id="262" r:id="rId7"/>
    <p:sldId id="263" r:id="rId8"/>
    <p:sldId id="264" r:id="rId9"/>
    <p:sldId id="265" r:id="rId10"/>
    <p:sldId id="269" r:id="rId11"/>
    <p:sldId id="267" r:id="rId12"/>
    <p:sldId id="268" r:id="rId13"/>
  </p:sldIdLst>
  <p:sldSz cx="9144000" cy="6858000" type="screen4x3"/>
  <p:notesSz cx="6858000" cy="9144000"/>
  <p:embeddedFontLst>
    <p:embeddedFont>
      <p:font typeface="Calibri" panose="020F0502020204030204" pitchFamily="34" charset="0"/>
      <p:regular r:id="rId15"/>
      <p:bold r:id="rId16"/>
      <p:italic r:id="rId17"/>
      <p:boldItalic r:id="rId18"/>
    </p:embeddedFont>
    <p:embeddedFont>
      <p:font typeface="Garamond" panose="02020404030301010803" pitchFamily="18" charset="0"/>
      <p:regular r:id="rId19"/>
      <p:bold r:id="rId20"/>
      <p:italic r:id="rId21"/>
    </p:embeddedFont>
    <p:embeddedFont>
      <p:font typeface="Quattrocento Sans" panose="020B0604020202020204" charset="0"/>
      <p:regular r:id="rId22"/>
      <p:bold r:id="rId23"/>
      <p:italic r:id="rId24"/>
      <p:boldItalic r:id="rId25"/>
    </p:embeddedFont>
    <p:embeddedFont>
      <p:font typeface="Segoe UI Light" panose="020B0502040204020203" pitchFamily="34" charset="0"/>
      <p:regular r:id="rId26"/>
      <p: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i1Cs9VoP/CITTJZuoT71NZMu9hE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B1748A2-1127-4E01-8B69-86C0C0B3B8ED}">
  <a:tblStyle styleId="{9B1748A2-1127-4E01-8B69-86C0C0B3B8ED}"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1" d="100"/>
          <a:sy n="61" d="100"/>
        </p:scale>
        <p:origin x="952"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 name="Google Shape;3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 name="Google Shape;37;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96831EB-6EA6-4FDF-B2B2-78A46F26080C}" type="slidenum">
              <a:rPr lang="en-CA" smtClean="0"/>
              <a:t>4</a:t>
            </a:fld>
            <a:endParaRPr lang="en-CA"/>
          </a:p>
        </p:txBody>
      </p:sp>
    </p:spTree>
    <p:extLst>
      <p:ext uri="{BB962C8B-B14F-4D97-AF65-F5344CB8AC3E}">
        <p14:creationId xmlns:p14="http://schemas.microsoft.com/office/powerpoint/2010/main" val="80435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 name="Google Shape;8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8C020A"/>
        </a:solidFill>
        <a:effectLst/>
      </p:bgPr>
    </p:bg>
    <p:spTree>
      <p:nvGrpSpPr>
        <p:cNvPr id="1" name="Shape 15"/>
        <p:cNvGrpSpPr/>
        <p:nvPr/>
      </p:nvGrpSpPr>
      <p:grpSpPr>
        <a:xfrm>
          <a:off x="0" y="0"/>
          <a:ext cx="0" cy="0"/>
          <a:chOff x="0" y="0"/>
          <a:chExt cx="0" cy="0"/>
        </a:xfrm>
      </p:grpSpPr>
      <p:pic>
        <p:nvPicPr>
          <p:cNvPr id="16" name="Google Shape;16;p15"/>
          <p:cNvPicPr preferRelativeResize="0"/>
          <p:nvPr/>
        </p:nvPicPr>
        <p:blipFill rotWithShape="1">
          <a:blip r:embed="rId2">
            <a:alphaModFix/>
          </a:blip>
          <a:srcRect l="7774" t="1073" b="43628"/>
          <a:stretch/>
        </p:blipFill>
        <p:spPr>
          <a:xfrm>
            <a:off x="-2" y="5"/>
            <a:ext cx="9144002" cy="7100139"/>
          </a:xfrm>
          <a:prstGeom prst="rect">
            <a:avLst/>
          </a:prstGeom>
          <a:noFill/>
          <a:ln>
            <a:noFill/>
          </a:ln>
        </p:spPr>
      </p:pic>
      <p:pic>
        <p:nvPicPr>
          <p:cNvPr id="17" name="Google Shape;17;p15"/>
          <p:cNvPicPr preferRelativeResize="0"/>
          <p:nvPr/>
        </p:nvPicPr>
        <p:blipFill rotWithShape="1">
          <a:blip r:embed="rId3">
            <a:alphaModFix/>
          </a:blip>
          <a:srcRect/>
          <a:stretch/>
        </p:blipFill>
        <p:spPr>
          <a:xfrm>
            <a:off x="309329" y="396486"/>
            <a:ext cx="2024513" cy="948738"/>
          </a:xfrm>
          <a:prstGeom prst="rect">
            <a:avLst/>
          </a:prstGeom>
          <a:noFill/>
          <a:ln>
            <a:noFill/>
          </a:ln>
        </p:spPr>
      </p:pic>
      <p:sp>
        <p:nvSpPr>
          <p:cNvPr id="18" name="Google Shape;18;p15"/>
          <p:cNvSpPr/>
          <p:nvPr/>
        </p:nvSpPr>
        <p:spPr>
          <a:xfrm>
            <a:off x="0" y="2999643"/>
            <a:ext cx="6103620" cy="2171451"/>
          </a:xfrm>
          <a:prstGeom prst="rect">
            <a:avLst/>
          </a:prstGeom>
          <a:solidFill>
            <a:srgbClr val="8C02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700" b="1" i="0" u="none" strike="noStrike" cap="none" dirty="0">
                <a:solidFill>
                  <a:schemeClr val="lt1"/>
                </a:solidFill>
                <a:latin typeface="Quattrocento Sans"/>
                <a:ea typeface="Quattrocento Sans"/>
                <a:cs typeface="Segoe UI Light" panose="020B0502040204020203" pitchFamily="34" charset="0"/>
                <a:sym typeface="Quattrocento Sans"/>
              </a:rPr>
              <a:t>CREO Marketing Coordinator - Publication Application 2022</a:t>
            </a:r>
            <a:endParaRPr sz="2700" b="1" i="0" u="none" strike="noStrike" cap="none" dirty="0">
              <a:solidFill>
                <a:schemeClr val="lt1"/>
              </a:solidFill>
              <a:latin typeface="Quattrocento Sans"/>
              <a:ea typeface="Quattrocento Sans"/>
              <a:cs typeface="Segoe UI Light" panose="020B0502040204020203" pitchFamily="34" charset="0"/>
              <a:sym typeface="Quattrocento Sans"/>
            </a:endParaRPr>
          </a:p>
          <a:p>
            <a:pPr marL="0" marR="0" lvl="0" indent="0" algn="l" rtl="0">
              <a:spcBef>
                <a:spcPts val="0"/>
              </a:spcBef>
              <a:spcAft>
                <a:spcPts val="0"/>
              </a:spcAft>
              <a:buNone/>
            </a:pPr>
            <a:r>
              <a:rPr lang="en-US" sz="1500" b="0" i="0" u="none" strike="noStrike" cap="none" dirty="0">
                <a:solidFill>
                  <a:schemeClr val="lt1"/>
                </a:solidFill>
                <a:latin typeface="Quattrocento Sans"/>
                <a:ea typeface="Quattrocento Sans"/>
                <a:cs typeface="Segoe UI Light" panose="020B0502040204020203" pitchFamily="34" charset="0"/>
                <a:sym typeface="Quattrocento Sans"/>
              </a:rPr>
              <a:t>Applications Due March 11</a:t>
            </a:r>
            <a:r>
              <a:rPr lang="en-US" sz="1500" b="0" i="0" u="none" strike="noStrike" cap="none" baseline="30000" dirty="0">
                <a:solidFill>
                  <a:schemeClr val="lt1"/>
                </a:solidFill>
                <a:latin typeface="Quattrocento Sans"/>
                <a:ea typeface="Quattrocento Sans"/>
                <a:cs typeface="Segoe UI Light" panose="020B0502040204020203" pitchFamily="34" charset="0"/>
                <a:sym typeface="Quattrocento Sans"/>
              </a:rPr>
              <a:t>th</a:t>
            </a:r>
            <a:r>
              <a:rPr lang="en-US" sz="1500" b="0" i="0" u="none" strike="noStrike" cap="none" dirty="0">
                <a:solidFill>
                  <a:schemeClr val="lt1"/>
                </a:solidFill>
                <a:latin typeface="Quattrocento Sans"/>
                <a:ea typeface="Quattrocento Sans"/>
                <a:cs typeface="Segoe UI Light" panose="020B0502040204020203" pitchFamily="34" charset="0"/>
                <a:sym typeface="Quattrocento Sans"/>
              </a:rPr>
              <a:t>, 2022 at 11:59PM </a:t>
            </a:r>
            <a:endParaRPr dirty="0"/>
          </a:p>
          <a:p>
            <a:pPr marL="0" marR="0" lvl="0" indent="0" algn="l" rtl="0">
              <a:spcBef>
                <a:spcPts val="0"/>
              </a:spcBef>
              <a:spcAft>
                <a:spcPts val="0"/>
              </a:spcAft>
              <a:buNone/>
            </a:pPr>
            <a:endParaRPr sz="1350" b="0" i="0" u="none" strike="noStrike" cap="none" dirty="0">
              <a:solidFill>
                <a:schemeClr val="lt1"/>
              </a:solidFill>
              <a:latin typeface="Quattrocento Sans"/>
              <a:ea typeface="Quattrocento Sans"/>
              <a:cs typeface="Segoe UI Light" panose="020B0502040204020203" pitchFamily="34" charset="0"/>
              <a:sym typeface="Quattrocento Sans"/>
            </a:endParaRPr>
          </a:p>
          <a:p>
            <a:pPr marL="0" marR="0" lvl="0" indent="0" algn="l" rtl="0">
              <a:spcBef>
                <a:spcPts val="0"/>
              </a:spcBef>
              <a:spcAft>
                <a:spcPts val="0"/>
              </a:spcAft>
              <a:buNone/>
            </a:pPr>
            <a:r>
              <a:rPr lang="en-US" sz="1050" b="0" i="0" u="none" strike="noStrike" cap="none" dirty="0">
                <a:solidFill>
                  <a:schemeClr val="lt1"/>
                </a:solidFill>
                <a:latin typeface="Quattrocento Sans"/>
                <a:ea typeface="Quattrocento Sans"/>
                <a:cs typeface="Segoe UI Light" panose="020B0502040204020203" pitchFamily="34" charset="0"/>
                <a:sym typeface="Quattrocento Sans"/>
              </a:rPr>
              <a:t>Lucas Gordon, Managing Partner</a:t>
            </a:r>
            <a:endParaRPr sz="1050" b="0" i="0" u="none" strike="noStrike" cap="none" dirty="0">
              <a:solidFill>
                <a:schemeClr val="lt1"/>
              </a:solidFill>
              <a:latin typeface="Quattrocento Sans"/>
              <a:ea typeface="Quattrocento Sans"/>
              <a:cs typeface="Segoe UI Light" panose="020B0502040204020203" pitchFamily="34" charset="0"/>
              <a:sym typeface="Quattrocento Sans"/>
            </a:endParaRPr>
          </a:p>
          <a:p>
            <a:pPr marL="0" marR="0" lvl="0" indent="0" algn="l" rtl="0">
              <a:spcBef>
                <a:spcPts val="0"/>
              </a:spcBef>
              <a:spcAft>
                <a:spcPts val="0"/>
              </a:spcAft>
              <a:buNone/>
            </a:pPr>
            <a:r>
              <a:rPr lang="en-US" sz="1050" b="0" i="0" u="none" strike="noStrike" cap="none" dirty="0">
                <a:solidFill>
                  <a:schemeClr val="lt1"/>
                </a:solidFill>
                <a:latin typeface="Quattrocento Sans"/>
                <a:ea typeface="Quattrocento Sans"/>
                <a:cs typeface="Segoe UI Light" panose="020B0502040204020203" pitchFamily="34" charset="0"/>
                <a:sym typeface="Quattrocento Sans"/>
              </a:rPr>
              <a:t>Sahil Tyagi, Managing Director</a:t>
            </a:r>
            <a:endParaRPr dirty="0"/>
          </a:p>
          <a:p>
            <a:pPr marL="0" marR="0" lvl="0" indent="0" algn="l" rtl="0">
              <a:spcBef>
                <a:spcPts val="0"/>
              </a:spcBef>
              <a:spcAft>
                <a:spcPts val="0"/>
              </a:spcAft>
              <a:buNone/>
            </a:pPr>
            <a:r>
              <a:rPr lang="en-US" sz="1050" b="0" i="0" u="none" strike="noStrike" cap="none" dirty="0">
                <a:solidFill>
                  <a:schemeClr val="lt1"/>
                </a:solidFill>
                <a:latin typeface="Quattrocento Sans"/>
                <a:ea typeface="Quattrocento Sans"/>
                <a:cs typeface="Segoe UI Light" panose="020B0502040204020203" pitchFamily="34" charset="0"/>
                <a:sym typeface="Quattrocento Sans"/>
              </a:rPr>
              <a:t>Richard Li, Managing Director</a:t>
            </a:r>
            <a:endParaRPr sz="1050" b="0" i="0" u="none" strike="noStrike" cap="none" dirty="0">
              <a:solidFill>
                <a:schemeClr val="lt1"/>
              </a:solidFill>
              <a:latin typeface="Quattrocento Sans"/>
              <a:ea typeface="Quattrocento Sans"/>
              <a:cs typeface="Segoe UI Light" panose="020B0502040204020203" pitchFamily="34" charset="0"/>
              <a:sym typeface="Quattrocento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9"/>
        <p:cNvGrpSpPr/>
        <p:nvPr/>
      </p:nvGrpSpPr>
      <p:grpSpPr>
        <a:xfrm>
          <a:off x="0" y="0"/>
          <a:ext cx="0" cy="0"/>
          <a:chOff x="0" y="0"/>
          <a:chExt cx="0" cy="0"/>
        </a:xfrm>
      </p:grpSpPr>
      <p:sp>
        <p:nvSpPr>
          <p:cNvPr id="20" name="Google Shape;20;p16"/>
          <p:cNvSpPr txBox="1">
            <a:spLocks noGrp="1"/>
          </p:cNvSpPr>
          <p:nvPr>
            <p:ph type="body" idx="1"/>
          </p:nvPr>
        </p:nvSpPr>
        <p:spPr>
          <a:xfrm>
            <a:off x="484959" y="6440494"/>
            <a:ext cx="7500275" cy="32543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563"/>
              </a:spcBef>
              <a:spcAft>
                <a:spcPts val="0"/>
              </a:spcAft>
              <a:buClr>
                <a:srgbClr val="191919"/>
              </a:buClr>
              <a:buSzPts val="750"/>
              <a:buFont typeface="Arial"/>
              <a:buNone/>
              <a:defRPr sz="750" b="0" i="1" u="none" strike="noStrike" cap="none">
                <a:solidFill>
                  <a:srgbClr val="191919"/>
                </a:solidFill>
                <a:latin typeface="Quattrocento Sans"/>
                <a:ea typeface="Quattrocento Sans"/>
                <a:cs typeface="Quattrocento Sans"/>
                <a:sym typeface="Quattrocento Sans"/>
              </a:defRPr>
            </a:lvl1pPr>
            <a:lvl2pPr marL="914400" marR="0" lvl="1" indent="-314325" algn="l" rtl="0">
              <a:lnSpc>
                <a:spcPct val="90000"/>
              </a:lnSpc>
              <a:spcBef>
                <a:spcPts val="281"/>
              </a:spcBef>
              <a:spcAft>
                <a:spcPts val="0"/>
              </a:spcAft>
              <a:buClr>
                <a:srgbClr val="191919"/>
              </a:buClr>
              <a:buSzPts val="1350"/>
              <a:buFont typeface="Arial"/>
              <a:buChar char="•"/>
              <a:defRPr sz="1350" b="0" i="0" u="none" strike="noStrike" cap="none">
                <a:solidFill>
                  <a:srgbClr val="191919"/>
                </a:solidFill>
                <a:latin typeface="Quattrocento Sans"/>
                <a:ea typeface="Quattrocento Sans"/>
                <a:cs typeface="Quattrocento Sans"/>
                <a:sym typeface="Quattrocento Sans"/>
              </a:defRPr>
            </a:lvl2pPr>
            <a:lvl3pPr marL="1371600" marR="0" lvl="2" indent="-300037" algn="l" rtl="0">
              <a:lnSpc>
                <a:spcPct val="90000"/>
              </a:lnSpc>
              <a:spcBef>
                <a:spcPts val="281"/>
              </a:spcBef>
              <a:spcAft>
                <a:spcPts val="0"/>
              </a:spcAft>
              <a:buClr>
                <a:srgbClr val="191919"/>
              </a:buClr>
              <a:buSzPts val="1125"/>
              <a:buFont typeface="Arial"/>
              <a:buChar char="•"/>
              <a:defRPr sz="1125" b="0" i="0" u="none" strike="noStrike" cap="none">
                <a:solidFill>
                  <a:srgbClr val="191919"/>
                </a:solidFill>
                <a:latin typeface="Quattrocento Sans"/>
                <a:ea typeface="Quattrocento Sans"/>
                <a:cs typeface="Quattrocento Sans"/>
                <a:sym typeface="Quattrocento Sans"/>
              </a:defRPr>
            </a:lvl3pPr>
            <a:lvl4pPr marL="1828800" marR="0" lvl="3" indent="-292925" algn="l" rtl="0">
              <a:lnSpc>
                <a:spcPct val="90000"/>
              </a:lnSpc>
              <a:spcBef>
                <a:spcPts val="281"/>
              </a:spcBef>
              <a:spcAft>
                <a:spcPts val="0"/>
              </a:spcAft>
              <a:buClr>
                <a:srgbClr val="191919"/>
              </a:buClr>
              <a:buSzPts val="1013"/>
              <a:buFont typeface="Arial"/>
              <a:buChar char="•"/>
              <a:defRPr sz="1013" b="0" i="0" u="none" strike="noStrike" cap="none">
                <a:solidFill>
                  <a:srgbClr val="191919"/>
                </a:solidFill>
                <a:latin typeface="Quattrocento Sans"/>
                <a:ea typeface="Quattrocento Sans"/>
                <a:cs typeface="Quattrocento Sans"/>
                <a:sym typeface="Quattrocento Sans"/>
              </a:defRPr>
            </a:lvl4pPr>
            <a:lvl5pPr marL="2286000" marR="0" lvl="4" indent="-292925" algn="l" rtl="0">
              <a:lnSpc>
                <a:spcPct val="90000"/>
              </a:lnSpc>
              <a:spcBef>
                <a:spcPts val="281"/>
              </a:spcBef>
              <a:spcAft>
                <a:spcPts val="0"/>
              </a:spcAft>
              <a:buClr>
                <a:srgbClr val="191919"/>
              </a:buClr>
              <a:buSzPts val="1013"/>
              <a:buFont typeface="Arial"/>
              <a:buChar char="•"/>
              <a:defRPr sz="1013" b="0" i="0" u="none" strike="noStrike" cap="none">
                <a:solidFill>
                  <a:srgbClr val="191919"/>
                </a:solidFill>
                <a:latin typeface="Quattrocento Sans"/>
                <a:ea typeface="Quattrocento Sans"/>
                <a:cs typeface="Quattrocento Sans"/>
                <a:sym typeface="Quattrocento Sans"/>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dirty="0"/>
          </a:p>
        </p:txBody>
      </p:sp>
      <p:sp>
        <p:nvSpPr>
          <p:cNvPr id="21" name="Google Shape;21;p16"/>
          <p:cNvSpPr txBox="1">
            <a:spLocks noGrp="1"/>
          </p:cNvSpPr>
          <p:nvPr>
            <p:ph type="body" idx="2"/>
          </p:nvPr>
        </p:nvSpPr>
        <p:spPr>
          <a:xfrm>
            <a:off x="268171" y="730018"/>
            <a:ext cx="8708773" cy="28661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563"/>
              </a:spcBef>
              <a:spcAft>
                <a:spcPts val="0"/>
              </a:spcAft>
              <a:buClr>
                <a:srgbClr val="7F7F7F"/>
              </a:buClr>
              <a:buSzPts val="1200"/>
              <a:buFont typeface="Arial"/>
              <a:buNone/>
              <a:defRPr sz="1200" b="0" i="1" u="none" strike="noStrike" cap="none">
                <a:solidFill>
                  <a:srgbClr val="7F7F7F"/>
                </a:solidFill>
                <a:latin typeface="Quattrocento Sans"/>
                <a:ea typeface="Quattrocento Sans"/>
                <a:cs typeface="Quattrocento Sans"/>
                <a:sym typeface="Quattrocento Sans"/>
              </a:defRPr>
            </a:lvl1pPr>
            <a:lvl2pPr marL="914400" marR="0" lvl="1" indent="-314325" algn="l" rtl="0">
              <a:lnSpc>
                <a:spcPct val="90000"/>
              </a:lnSpc>
              <a:spcBef>
                <a:spcPts val="281"/>
              </a:spcBef>
              <a:spcAft>
                <a:spcPts val="0"/>
              </a:spcAft>
              <a:buClr>
                <a:srgbClr val="191919"/>
              </a:buClr>
              <a:buSzPts val="1350"/>
              <a:buFont typeface="Arial"/>
              <a:buChar char="•"/>
              <a:defRPr sz="1350" b="0" i="0" u="none" strike="noStrike" cap="none">
                <a:solidFill>
                  <a:srgbClr val="191919"/>
                </a:solidFill>
                <a:latin typeface="Quattrocento Sans"/>
                <a:ea typeface="Quattrocento Sans"/>
                <a:cs typeface="Quattrocento Sans"/>
                <a:sym typeface="Quattrocento Sans"/>
              </a:defRPr>
            </a:lvl2pPr>
            <a:lvl3pPr marL="1371600" marR="0" lvl="2" indent="-300037" algn="l" rtl="0">
              <a:lnSpc>
                <a:spcPct val="90000"/>
              </a:lnSpc>
              <a:spcBef>
                <a:spcPts val="281"/>
              </a:spcBef>
              <a:spcAft>
                <a:spcPts val="0"/>
              </a:spcAft>
              <a:buClr>
                <a:srgbClr val="191919"/>
              </a:buClr>
              <a:buSzPts val="1125"/>
              <a:buFont typeface="Arial"/>
              <a:buChar char="•"/>
              <a:defRPr sz="1125" b="0" i="0" u="none" strike="noStrike" cap="none">
                <a:solidFill>
                  <a:srgbClr val="191919"/>
                </a:solidFill>
                <a:latin typeface="Quattrocento Sans"/>
                <a:ea typeface="Quattrocento Sans"/>
                <a:cs typeface="Quattrocento Sans"/>
                <a:sym typeface="Quattrocento Sans"/>
              </a:defRPr>
            </a:lvl3pPr>
            <a:lvl4pPr marL="1828800" marR="0" lvl="3" indent="-292925" algn="l" rtl="0">
              <a:lnSpc>
                <a:spcPct val="90000"/>
              </a:lnSpc>
              <a:spcBef>
                <a:spcPts val="281"/>
              </a:spcBef>
              <a:spcAft>
                <a:spcPts val="0"/>
              </a:spcAft>
              <a:buClr>
                <a:srgbClr val="191919"/>
              </a:buClr>
              <a:buSzPts val="1013"/>
              <a:buFont typeface="Arial"/>
              <a:buChar char="•"/>
              <a:defRPr sz="1013" b="0" i="0" u="none" strike="noStrike" cap="none">
                <a:solidFill>
                  <a:srgbClr val="191919"/>
                </a:solidFill>
                <a:latin typeface="Quattrocento Sans"/>
                <a:ea typeface="Quattrocento Sans"/>
                <a:cs typeface="Quattrocento Sans"/>
                <a:sym typeface="Quattrocento Sans"/>
              </a:defRPr>
            </a:lvl4pPr>
            <a:lvl5pPr marL="2286000" marR="0" lvl="4" indent="-292925" algn="l" rtl="0">
              <a:lnSpc>
                <a:spcPct val="90000"/>
              </a:lnSpc>
              <a:spcBef>
                <a:spcPts val="281"/>
              </a:spcBef>
              <a:spcAft>
                <a:spcPts val="0"/>
              </a:spcAft>
              <a:buClr>
                <a:srgbClr val="191919"/>
              </a:buClr>
              <a:buSzPts val="1013"/>
              <a:buFont typeface="Arial"/>
              <a:buChar char="•"/>
              <a:defRPr sz="1013" b="0" i="0" u="none" strike="noStrike" cap="none">
                <a:solidFill>
                  <a:srgbClr val="191919"/>
                </a:solidFill>
                <a:latin typeface="Quattrocento Sans"/>
                <a:ea typeface="Quattrocento Sans"/>
                <a:cs typeface="Quattrocento Sans"/>
                <a:sym typeface="Quattrocento Sans"/>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2" name="Google Shape;22;p16"/>
          <p:cNvSpPr txBox="1">
            <a:spLocks noGrp="1"/>
          </p:cNvSpPr>
          <p:nvPr>
            <p:ph type="title"/>
          </p:nvPr>
        </p:nvSpPr>
        <p:spPr>
          <a:xfrm>
            <a:off x="268173" y="215666"/>
            <a:ext cx="8708773" cy="5492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919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Without source">
  <p:cSld name="Without source">
    <p:spTree>
      <p:nvGrpSpPr>
        <p:cNvPr id="1" name="Shape 23"/>
        <p:cNvGrpSpPr/>
        <p:nvPr/>
      </p:nvGrpSpPr>
      <p:grpSpPr>
        <a:xfrm>
          <a:off x="0" y="0"/>
          <a:ext cx="0" cy="0"/>
          <a:chOff x="0" y="0"/>
          <a:chExt cx="0" cy="0"/>
        </a:xfrm>
      </p:grpSpPr>
      <p:sp>
        <p:nvSpPr>
          <p:cNvPr id="24" name="Google Shape;24;p17"/>
          <p:cNvSpPr txBox="1">
            <a:spLocks noGrp="1"/>
          </p:cNvSpPr>
          <p:nvPr>
            <p:ph type="body" idx="1"/>
          </p:nvPr>
        </p:nvSpPr>
        <p:spPr>
          <a:xfrm>
            <a:off x="268171" y="730018"/>
            <a:ext cx="8708773" cy="28661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563"/>
              </a:spcBef>
              <a:spcAft>
                <a:spcPts val="0"/>
              </a:spcAft>
              <a:buClr>
                <a:srgbClr val="7F7F7F"/>
              </a:buClr>
              <a:buSzPts val="1200"/>
              <a:buFont typeface="Arial"/>
              <a:buNone/>
              <a:defRPr sz="1200" b="0" i="1">
                <a:solidFill>
                  <a:srgbClr val="7F7F7F"/>
                </a:solidFill>
                <a:latin typeface="Quattrocento Sans"/>
                <a:ea typeface="Quattrocento Sans"/>
                <a:cs typeface="Quattrocento Sans"/>
                <a:sym typeface="Quattrocento Sans"/>
              </a:defRPr>
            </a:lvl1pPr>
            <a:lvl2pPr marL="914400" marR="0" lvl="1" indent="-314325" algn="l" rtl="0">
              <a:lnSpc>
                <a:spcPct val="90000"/>
              </a:lnSpc>
              <a:spcBef>
                <a:spcPts val="281"/>
              </a:spcBef>
              <a:spcAft>
                <a:spcPts val="0"/>
              </a:spcAft>
              <a:buClr>
                <a:srgbClr val="191919"/>
              </a:buClr>
              <a:buSzPts val="1350"/>
              <a:buFont typeface="Arial"/>
              <a:buChar char="•"/>
              <a:defRPr sz="1350" b="0" i="0" u="none" strike="noStrike" cap="none">
                <a:solidFill>
                  <a:srgbClr val="191919"/>
                </a:solidFill>
                <a:latin typeface="Quattrocento Sans"/>
                <a:ea typeface="Quattrocento Sans"/>
                <a:cs typeface="Quattrocento Sans"/>
                <a:sym typeface="Quattrocento Sans"/>
              </a:defRPr>
            </a:lvl2pPr>
            <a:lvl3pPr marL="1371600" marR="0" lvl="2" indent="-300037" algn="l" rtl="0">
              <a:lnSpc>
                <a:spcPct val="90000"/>
              </a:lnSpc>
              <a:spcBef>
                <a:spcPts val="281"/>
              </a:spcBef>
              <a:spcAft>
                <a:spcPts val="0"/>
              </a:spcAft>
              <a:buClr>
                <a:srgbClr val="191919"/>
              </a:buClr>
              <a:buSzPts val="1125"/>
              <a:buFont typeface="Arial"/>
              <a:buChar char="•"/>
              <a:defRPr sz="1125" b="0" i="0" u="none" strike="noStrike" cap="none">
                <a:solidFill>
                  <a:srgbClr val="191919"/>
                </a:solidFill>
                <a:latin typeface="Quattrocento Sans"/>
                <a:ea typeface="Quattrocento Sans"/>
                <a:cs typeface="Quattrocento Sans"/>
                <a:sym typeface="Quattrocento Sans"/>
              </a:defRPr>
            </a:lvl3pPr>
            <a:lvl4pPr marL="1828800" marR="0" lvl="3" indent="-292925" algn="l" rtl="0">
              <a:lnSpc>
                <a:spcPct val="90000"/>
              </a:lnSpc>
              <a:spcBef>
                <a:spcPts val="281"/>
              </a:spcBef>
              <a:spcAft>
                <a:spcPts val="0"/>
              </a:spcAft>
              <a:buClr>
                <a:srgbClr val="191919"/>
              </a:buClr>
              <a:buSzPts val="1013"/>
              <a:buFont typeface="Arial"/>
              <a:buChar char="•"/>
              <a:defRPr sz="1013" b="0" i="0" u="none" strike="noStrike" cap="none">
                <a:solidFill>
                  <a:srgbClr val="191919"/>
                </a:solidFill>
                <a:latin typeface="Quattrocento Sans"/>
                <a:ea typeface="Quattrocento Sans"/>
                <a:cs typeface="Quattrocento Sans"/>
                <a:sym typeface="Quattrocento Sans"/>
              </a:defRPr>
            </a:lvl4pPr>
            <a:lvl5pPr marL="2286000" marR="0" lvl="4" indent="-292925" algn="l" rtl="0">
              <a:lnSpc>
                <a:spcPct val="90000"/>
              </a:lnSpc>
              <a:spcBef>
                <a:spcPts val="281"/>
              </a:spcBef>
              <a:spcAft>
                <a:spcPts val="0"/>
              </a:spcAft>
              <a:buClr>
                <a:srgbClr val="191919"/>
              </a:buClr>
              <a:buSzPts val="1013"/>
              <a:buFont typeface="Arial"/>
              <a:buChar char="•"/>
              <a:defRPr sz="1013" b="0" i="0" u="none" strike="noStrike" cap="none">
                <a:solidFill>
                  <a:srgbClr val="191919"/>
                </a:solidFill>
                <a:latin typeface="Quattrocento Sans"/>
                <a:ea typeface="Quattrocento Sans"/>
                <a:cs typeface="Quattrocento Sans"/>
                <a:sym typeface="Quattrocento Sans"/>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5" name="Google Shape;25;p17"/>
          <p:cNvSpPr txBox="1">
            <a:spLocks noGrp="1"/>
          </p:cNvSpPr>
          <p:nvPr>
            <p:ph type="title"/>
          </p:nvPr>
        </p:nvSpPr>
        <p:spPr>
          <a:xfrm>
            <a:off x="268173" y="215666"/>
            <a:ext cx="8708773" cy="5492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919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799">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6"/>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With Source">
  <p:cSld name="With Source">
    <p:spTree>
      <p:nvGrpSpPr>
        <p:cNvPr id="1" name="Shape 27"/>
        <p:cNvGrpSpPr/>
        <p:nvPr/>
      </p:nvGrpSpPr>
      <p:grpSpPr>
        <a:xfrm>
          <a:off x="0" y="0"/>
          <a:ext cx="0" cy="0"/>
          <a:chOff x="0" y="0"/>
          <a:chExt cx="0" cy="0"/>
        </a:xfrm>
      </p:grpSpPr>
      <p:sp>
        <p:nvSpPr>
          <p:cNvPr id="28" name="Google Shape;28;p19"/>
          <p:cNvSpPr txBox="1">
            <a:spLocks noGrp="1"/>
          </p:cNvSpPr>
          <p:nvPr>
            <p:ph type="body" idx="1"/>
          </p:nvPr>
        </p:nvSpPr>
        <p:spPr>
          <a:xfrm>
            <a:off x="268171" y="730018"/>
            <a:ext cx="8708773" cy="28661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563"/>
              </a:spcBef>
              <a:spcAft>
                <a:spcPts val="0"/>
              </a:spcAft>
              <a:buClr>
                <a:srgbClr val="7F7F7F"/>
              </a:buClr>
              <a:buSzPts val="1200"/>
              <a:buFont typeface="Arial"/>
              <a:buNone/>
              <a:defRPr sz="1200" b="0" i="1">
                <a:solidFill>
                  <a:srgbClr val="7F7F7F"/>
                </a:solidFill>
                <a:latin typeface="Quattrocento Sans"/>
                <a:ea typeface="Quattrocento Sans"/>
                <a:cs typeface="Quattrocento Sans"/>
                <a:sym typeface="Quattrocento Sans"/>
              </a:defRPr>
            </a:lvl1pPr>
            <a:lvl2pPr marL="914400" marR="0" lvl="1" indent="-314325" algn="l" rtl="0">
              <a:lnSpc>
                <a:spcPct val="90000"/>
              </a:lnSpc>
              <a:spcBef>
                <a:spcPts val="281"/>
              </a:spcBef>
              <a:spcAft>
                <a:spcPts val="0"/>
              </a:spcAft>
              <a:buClr>
                <a:srgbClr val="191919"/>
              </a:buClr>
              <a:buSzPts val="1350"/>
              <a:buFont typeface="Arial"/>
              <a:buChar char="•"/>
              <a:defRPr sz="1350" b="0" i="0" u="none" strike="noStrike" cap="none">
                <a:solidFill>
                  <a:srgbClr val="191919"/>
                </a:solidFill>
                <a:latin typeface="Quattrocento Sans"/>
                <a:ea typeface="Quattrocento Sans"/>
                <a:cs typeface="Quattrocento Sans"/>
                <a:sym typeface="Quattrocento Sans"/>
              </a:defRPr>
            </a:lvl2pPr>
            <a:lvl3pPr marL="1371600" marR="0" lvl="2" indent="-300037" algn="l" rtl="0">
              <a:lnSpc>
                <a:spcPct val="90000"/>
              </a:lnSpc>
              <a:spcBef>
                <a:spcPts val="281"/>
              </a:spcBef>
              <a:spcAft>
                <a:spcPts val="0"/>
              </a:spcAft>
              <a:buClr>
                <a:srgbClr val="191919"/>
              </a:buClr>
              <a:buSzPts val="1125"/>
              <a:buFont typeface="Arial"/>
              <a:buChar char="•"/>
              <a:defRPr sz="1125" b="0" i="0" u="none" strike="noStrike" cap="none">
                <a:solidFill>
                  <a:srgbClr val="191919"/>
                </a:solidFill>
                <a:latin typeface="Quattrocento Sans"/>
                <a:ea typeface="Quattrocento Sans"/>
                <a:cs typeface="Quattrocento Sans"/>
                <a:sym typeface="Quattrocento Sans"/>
              </a:defRPr>
            </a:lvl3pPr>
            <a:lvl4pPr marL="1828800" marR="0" lvl="3" indent="-292925" algn="l" rtl="0">
              <a:lnSpc>
                <a:spcPct val="90000"/>
              </a:lnSpc>
              <a:spcBef>
                <a:spcPts val="281"/>
              </a:spcBef>
              <a:spcAft>
                <a:spcPts val="0"/>
              </a:spcAft>
              <a:buClr>
                <a:srgbClr val="191919"/>
              </a:buClr>
              <a:buSzPts val="1013"/>
              <a:buFont typeface="Arial"/>
              <a:buChar char="•"/>
              <a:defRPr sz="1013" b="0" i="0" u="none" strike="noStrike" cap="none">
                <a:solidFill>
                  <a:srgbClr val="191919"/>
                </a:solidFill>
                <a:latin typeface="Quattrocento Sans"/>
                <a:ea typeface="Quattrocento Sans"/>
                <a:cs typeface="Quattrocento Sans"/>
                <a:sym typeface="Quattrocento Sans"/>
              </a:defRPr>
            </a:lvl4pPr>
            <a:lvl5pPr marL="2286000" marR="0" lvl="4" indent="-292925" algn="l" rtl="0">
              <a:lnSpc>
                <a:spcPct val="90000"/>
              </a:lnSpc>
              <a:spcBef>
                <a:spcPts val="281"/>
              </a:spcBef>
              <a:spcAft>
                <a:spcPts val="0"/>
              </a:spcAft>
              <a:buClr>
                <a:srgbClr val="191919"/>
              </a:buClr>
              <a:buSzPts val="1013"/>
              <a:buFont typeface="Arial"/>
              <a:buChar char="•"/>
              <a:defRPr sz="1013" b="0" i="0" u="none" strike="noStrike" cap="none">
                <a:solidFill>
                  <a:srgbClr val="191919"/>
                </a:solidFill>
                <a:latin typeface="Quattrocento Sans"/>
                <a:ea typeface="Quattrocento Sans"/>
                <a:cs typeface="Quattrocento Sans"/>
                <a:sym typeface="Quattrocento Sans"/>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9" name="Google Shape;29;p19"/>
          <p:cNvSpPr txBox="1">
            <a:spLocks noGrp="1"/>
          </p:cNvSpPr>
          <p:nvPr>
            <p:ph type="title"/>
          </p:nvPr>
        </p:nvSpPr>
        <p:spPr>
          <a:xfrm>
            <a:off x="268173" y="215666"/>
            <a:ext cx="8708773" cy="5492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919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9"/>
          <p:cNvSpPr txBox="1">
            <a:spLocks noGrp="1"/>
          </p:cNvSpPr>
          <p:nvPr>
            <p:ph type="body" idx="2"/>
          </p:nvPr>
        </p:nvSpPr>
        <p:spPr>
          <a:xfrm>
            <a:off x="467948" y="6440494"/>
            <a:ext cx="8208105" cy="32543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563"/>
              </a:spcBef>
              <a:spcAft>
                <a:spcPts val="0"/>
              </a:spcAft>
              <a:buClr>
                <a:srgbClr val="191919"/>
              </a:buClr>
              <a:buSzPts val="750"/>
              <a:buFont typeface="Arial"/>
              <a:buNone/>
              <a:defRPr sz="750" b="0" i="1">
                <a:solidFill>
                  <a:srgbClr val="191919"/>
                </a:solidFill>
                <a:latin typeface="Quattrocento Sans"/>
                <a:ea typeface="Quattrocento Sans"/>
                <a:cs typeface="Quattrocento Sans"/>
                <a:sym typeface="Quattrocento Sans"/>
              </a:defRPr>
            </a:lvl1pPr>
            <a:lvl2pPr marL="914400" marR="0" lvl="1" indent="-314325" algn="l" rtl="0">
              <a:lnSpc>
                <a:spcPct val="90000"/>
              </a:lnSpc>
              <a:spcBef>
                <a:spcPts val="281"/>
              </a:spcBef>
              <a:spcAft>
                <a:spcPts val="0"/>
              </a:spcAft>
              <a:buClr>
                <a:srgbClr val="191919"/>
              </a:buClr>
              <a:buSzPts val="1350"/>
              <a:buFont typeface="Arial"/>
              <a:buChar char="•"/>
              <a:defRPr sz="1350" b="0" i="0" u="none" strike="noStrike" cap="none">
                <a:solidFill>
                  <a:srgbClr val="191919"/>
                </a:solidFill>
                <a:latin typeface="Quattrocento Sans"/>
                <a:ea typeface="Quattrocento Sans"/>
                <a:cs typeface="Quattrocento Sans"/>
                <a:sym typeface="Quattrocento Sans"/>
              </a:defRPr>
            </a:lvl2pPr>
            <a:lvl3pPr marL="1371600" marR="0" lvl="2" indent="-300037" algn="l" rtl="0">
              <a:lnSpc>
                <a:spcPct val="90000"/>
              </a:lnSpc>
              <a:spcBef>
                <a:spcPts val="281"/>
              </a:spcBef>
              <a:spcAft>
                <a:spcPts val="0"/>
              </a:spcAft>
              <a:buClr>
                <a:srgbClr val="191919"/>
              </a:buClr>
              <a:buSzPts val="1125"/>
              <a:buFont typeface="Arial"/>
              <a:buChar char="•"/>
              <a:defRPr sz="1125" b="0" i="0" u="none" strike="noStrike" cap="none">
                <a:solidFill>
                  <a:srgbClr val="191919"/>
                </a:solidFill>
                <a:latin typeface="Quattrocento Sans"/>
                <a:ea typeface="Quattrocento Sans"/>
                <a:cs typeface="Quattrocento Sans"/>
                <a:sym typeface="Quattrocento Sans"/>
              </a:defRPr>
            </a:lvl3pPr>
            <a:lvl4pPr marL="1828800" marR="0" lvl="3" indent="-292925" algn="l" rtl="0">
              <a:lnSpc>
                <a:spcPct val="90000"/>
              </a:lnSpc>
              <a:spcBef>
                <a:spcPts val="281"/>
              </a:spcBef>
              <a:spcAft>
                <a:spcPts val="0"/>
              </a:spcAft>
              <a:buClr>
                <a:srgbClr val="191919"/>
              </a:buClr>
              <a:buSzPts val="1013"/>
              <a:buFont typeface="Arial"/>
              <a:buChar char="•"/>
              <a:defRPr sz="1013" b="0" i="0" u="none" strike="noStrike" cap="none">
                <a:solidFill>
                  <a:srgbClr val="191919"/>
                </a:solidFill>
                <a:latin typeface="Quattrocento Sans"/>
                <a:ea typeface="Quattrocento Sans"/>
                <a:cs typeface="Quattrocento Sans"/>
                <a:sym typeface="Quattrocento Sans"/>
              </a:defRPr>
            </a:lvl4pPr>
            <a:lvl5pPr marL="2286000" marR="0" lvl="4" indent="-292925" algn="l" rtl="0">
              <a:lnSpc>
                <a:spcPct val="90000"/>
              </a:lnSpc>
              <a:spcBef>
                <a:spcPts val="281"/>
              </a:spcBef>
              <a:spcAft>
                <a:spcPts val="0"/>
              </a:spcAft>
              <a:buClr>
                <a:srgbClr val="191919"/>
              </a:buClr>
              <a:buSzPts val="1013"/>
              <a:buFont typeface="Arial"/>
              <a:buChar char="•"/>
              <a:defRPr sz="1013" b="0" i="0" u="none" strike="noStrike" cap="none">
                <a:solidFill>
                  <a:srgbClr val="191919"/>
                </a:solidFill>
                <a:latin typeface="Quattrocento Sans"/>
                <a:ea typeface="Quattrocento Sans"/>
                <a:cs typeface="Quattrocento Sans"/>
                <a:sym typeface="Quattrocento Sans"/>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799">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Without source">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E3CCD9CB-9B93-4872-91DD-2587A12C0454}"/>
              </a:ext>
            </a:extLst>
          </p:cNvPr>
          <p:cNvSpPr>
            <a:spLocks noGrp="1"/>
          </p:cNvSpPr>
          <p:nvPr>
            <p:ph type="body" sz="quarter" idx="11" hasCustomPrompt="1"/>
          </p:nvPr>
        </p:nvSpPr>
        <p:spPr>
          <a:xfrm>
            <a:off x="268171" y="730018"/>
            <a:ext cx="8708773" cy="286617"/>
          </a:xfrm>
          <a:prstGeom prst="rect">
            <a:avLst/>
          </a:prstGeom>
        </p:spPr>
        <p:txBody>
          <a:bodyPr>
            <a:noAutofit/>
          </a:bodyPr>
          <a:lstStyle>
            <a:lvl1pPr marL="0" indent="0">
              <a:buNone/>
              <a:defRPr sz="1200" i="1">
                <a:solidFill>
                  <a:schemeClr val="bg2">
                    <a:lumMod val="50000"/>
                  </a:schemeClr>
                </a:solidFill>
              </a:defRPr>
            </a:lvl1pPr>
          </a:lstStyle>
          <a:p>
            <a:pPr lvl="0"/>
            <a:r>
              <a:rPr lang="en-US" dirty="0"/>
              <a:t>Subtitle</a:t>
            </a:r>
            <a:endParaRPr lang="en-CA" dirty="0"/>
          </a:p>
        </p:txBody>
      </p:sp>
      <p:sp>
        <p:nvSpPr>
          <p:cNvPr id="8" name="Title Placeholder 3">
            <a:extLst>
              <a:ext uri="{FF2B5EF4-FFF2-40B4-BE49-F238E27FC236}">
                <a16:creationId xmlns:a16="http://schemas.microsoft.com/office/drawing/2014/main" id="{D28E869E-DB16-46E7-907F-E43106A676EB}"/>
              </a:ext>
            </a:extLst>
          </p:cNvPr>
          <p:cNvSpPr>
            <a:spLocks noGrp="1"/>
          </p:cNvSpPr>
          <p:nvPr>
            <p:ph type="title"/>
          </p:nvPr>
        </p:nvSpPr>
        <p:spPr>
          <a:xfrm>
            <a:off x="268173" y="215666"/>
            <a:ext cx="8708773" cy="549275"/>
          </a:xfrm>
          <a:prstGeom prst="rect">
            <a:avLst/>
          </a:prstGeom>
        </p:spPr>
        <p:txBody>
          <a:bodyPr vert="horz" lIns="91440" tIns="45720" rIns="91440" bIns="45720" rtlCol="0" anchor="ctr">
            <a:normAutofit/>
          </a:bodyPr>
          <a:lstStyle/>
          <a:p>
            <a:r>
              <a:rPr lang="en-US" dirty="0"/>
              <a:t>Click to edit Master title style</a:t>
            </a:r>
            <a:endParaRPr lang="en-CA" dirty="0"/>
          </a:p>
        </p:txBody>
      </p:sp>
    </p:spTree>
    <p:extLst>
      <p:ext uri="{BB962C8B-B14F-4D97-AF65-F5344CB8AC3E}">
        <p14:creationId xmlns:p14="http://schemas.microsoft.com/office/powerpoint/2010/main" val="3211429947"/>
      </p:ext>
    </p:extLst>
  </p:cSld>
  <p:clrMapOvr>
    <a:masterClrMapping/>
  </p:clrMapOvr>
  <p:extLst>
    <p:ext uri="{DCECCB84-F9BA-43D5-87BE-67443E8EF086}">
      <p15:sldGuideLst xmlns:p15="http://schemas.microsoft.com/office/powerpoint/2012/main">
        <p15:guide id="1" orient="horz" pos="799">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p:nvPr/>
        </p:nvSpPr>
        <p:spPr>
          <a:xfrm>
            <a:off x="153876" y="187806"/>
            <a:ext cx="114299" cy="810217"/>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11" name="Google Shape;11;p14"/>
          <p:cNvSpPr txBox="1">
            <a:spLocks noGrp="1"/>
          </p:cNvSpPr>
          <p:nvPr>
            <p:ph type="title"/>
          </p:nvPr>
        </p:nvSpPr>
        <p:spPr>
          <a:xfrm>
            <a:off x="268173" y="215666"/>
            <a:ext cx="8115298" cy="54927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91919"/>
              </a:buClr>
              <a:buSzPts val="1800"/>
              <a:buFont typeface="Quattrocento Sans"/>
              <a:buNone/>
              <a:defRPr sz="1800" b="0" i="0" u="none" strike="noStrike" cap="none">
                <a:solidFill>
                  <a:srgbClr val="191919"/>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2" name="Google Shape;12;p14"/>
          <p:cNvSpPr/>
          <p:nvPr/>
        </p:nvSpPr>
        <p:spPr>
          <a:xfrm rot="-5400000">
            <a:off x="8288172" y="6118398"/>
            <a:ext cx="152399" cy="141253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13" name="Google Shape;13;p14"/>
          <p:cNvSpPr txBox="1"/>
          <p:nvPr/>
        </p:nvSpPr>
        <p:spPr>
          <a:xfrm>
            <a:off x="8739040" y="6613100"/>
            <a:ext cx="125947" cy="128097"/>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816" b="0" i="0" u="none" strike="noStrike" cap="none">
                <a:solidFill>
                  <a:srgbClr val="808080"/>
                </a:solidFill>
                <a:latin typeface="Calibri"/>
                <a:ea typeface="Calibri"/>
                <a:cs typeface="Calibri"/>
                <a:sym typeface="Calibri"/>
              </a:rPr>
              <a:t>‹#›</a:t>
            </a:fld>
            <a:endParaRPr sz="816" b="0" i="0" u="none" strike="noStrike" cap="none" dirty="0">
              <a:solidFill>
                <a:srgbClr val="808080"/>
              </a:solidFill>
              <a:latin typeface="Calibri"/>
              <a:ea typeface="Calibri"/>
              <a:cs typeface="Calibri"/>
              <a:sym typeface="Calibri"/>
            </a:endParaRPr>
          </a:p>
        </p:txBody>
      </p:sp>
      <p:sp>
        <p:nvSpPr>
          <p:cNvPr id="14" name="Google Shape;14;p14"/>
          <p:cNvSpPr/>
          <p:nvPr/>
        </p:nvSpPr>
        <p:spPr>
          <a:xfrm>
            <a:off x="7731244" y="6625356"/>
            <a:ext cx="864116" cy="107722"/>
          </a:xfrm>
          <a:prstGeom prst="rect">
            <a:avLst/>
          </a:prstGeom>
          <a:noFill/>
          <a:ln>
            <a:noFill/>
          </a:ln>
        </p:spPr>
        <p:txBody>
          <a:bodyPr spcFirstLastPara="1" wrap="square" lIns="0" tIns="0" rIns="0" bIns="0" anchor="ctr" anchorCtr="0">
            <a:spAutoFit/>
          </a:bodyPr>
          <a:lstStyle/>
          <a:p>
            <a:pPr marL="0" marR="0" lvl="0" indent="0" algn="r" rtl="0">
              <a:spcBef>
                <a:spcPts val="0"/>
              </a:spcBef>
              <a:spcAft>
                <a:spcPts val="0"/>
              </a:spcAft>
              <a:buNone/>
            </a:pPr>
            <a:r>
              <a:rPr lang="en-US" sz="700" b="0" i="0" u="none" strike="noStrike" cap="none" dirty="0">
                <a:solidFill>
                  <a:srgbClr val="808080"/>
                </a:solidFill>
                <a:latin typeface="Quattrocento Sans"/>
                <a:ea typeface="Quattrocento Sans"/>
                <a:cs typeface="Quattrocento Sans"/>
                <a:sym typeface="Quattrocento Sans"/>
              </a:rPr>
              <a:t>CREO Solutions</a:t>
            </a:r>
            <a:endParaRPr sz="700" b="0" i="0" u="none" strike="noStrike" cap="none" dirty="0">
              <a:solidFill>
                <a:srgbClr val="808080"/>
              </a:solidFill>
              <a:latin typeface="Quattrocento Sans"/>
              <a:ea typeface="Quattrocento Sans"/>
              <a:cs typeface="Quattrocento Sans"/>
              <a:sym typeface="Quattrocento Sans"/>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egoe UI Light" panose="020B0502040204020203" pitchFamily="34" charset="0"/>
          <a:ea typeface="Segoe UI Light" panose="020B0502040204020203" pitchFamily="34" charset="0"/>
          <a:cs typeface="Segoe UI Light" panose="020B0502040204020203"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mailto:Miriam.glustein@queensu.ca"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mailto:richard.li@queensu.ca" TargetMode="External"/><Relationship Id="rId4" Type="http://schemas.openxmlformats.org/officeDocument/2006/relationships/hyperlink" Target="mailto:shivam.aggarwal@queensu.c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6.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5.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notesSlide" Target="../notesSlides/notesSlide3.xml"/><Relationship Id="rId10" Type="http://schemas.openxmlformats.org/officeDocument/2006/relationships/image" Target="../media/image7.png"/><Relationship Id="rId4" Type="http://schemas.openxmlformats.org/officeDocument/2006/relationships/slideLayout" Target="../slideLayouts/slideLayout6.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forms.gle/t4Tfkowrjhoced8JA"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calendly.com/creosolutions-smith/creo-solutions-2022-hiring-first-round-interview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C020A"/>
        </a:solidFill>
        <a:effectLst/>
      </p:bgPr>
    </p:bg>
    <p:spTree>
      <p:nvGrpSpPr>
        <p:cNvPr id="1" name="Shape 34"/>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1"/>
          <p:cNvSpPr txBox="1"/>
          <p:nvPr/>
        </p:nvSpPr>
        <p:spPr>
          <a:xfrm>
            <a:off x="268173" y="147124"/>
            <a:ext cx="8708773" cy="28661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F7F7F"/>
              </a:buClr>
              <a:buSzPts val="1400"/>
              <a:buFont typeface="Arial"/>
              <a:buNone/>
            </a:pPr>
            <a:r>
              <a:rPr lang="en-US" sz="1400" b="0" i="1">
                <a:solidFill>
                  <a:srgbClr val="7F7F7F"/>
                </a:solidFill>
                <a:latin typeface="Quattrocento Sans"/>
                <a:ea typeface="Quattrocento Sans"/>
                <a:cs typeface="Quattrocento Sans"/>
                <a:sym typeface="Quattrocento Sans"/>
              </a:rPr>
              <a:t>Question #3</a:t>
            </a:r>
            <a:endParaRPr/>
          </a:p>
        </p:txBody>
      </p:sp>
      <p:sp>
        <p:nvSpPr>
          <p:cNvPr id="87" name="Google Shape;87;p11"/>
          <p:cNvSpPr txBox="1">
            <a:spLocks noGrp="1"/>
          </p:cNvSpPr>
          <p:nvPr>
            <p:ph type="title"/>
          </p:nvPr>
        </p:nvSpPr>
        <p:spPr>
          <a:xfrm>
            <a:off x="268173" y="337567"/>
            <a:ext cx="9102070" cy="681608"/>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800"/>
              <a:buFont typeface="Quattrocento Sans"/>
              <a:buNone/>
            </a:pPr>
            <a:r>
              <a:rPr lang="en-US" dirty="0">
                <a:solidFill>
                  <a:schemeClr val="dk1"/>
                </a:solidFill>
              </a:rPr>
              <a:t>Please provide a sample of an essay, blog post, or any other form of literary</a:t>
            </a:r>
            <a:br>
              <a:rPr lang="en-US" dirty="0">
                <a:solidFill>
                  <a:schemeClr val="dk1"/>
                </a:solidFill>
              </a:rPr>
            </a:br>
            <a:r>
              <a:rPr lang="en-US" dirty="0">
                <a:solidFill>
                  <a:schemeClr val="dk1"/>
                </a:solidFill>
              </a:rPr>
              <a:t>publication that you have produced. </a:t>
            </a:r>
            <a:endParaRPr dirty="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2"/>
          <p:cNvSpPr txBox="1">
            <a:spLocks noGrp="1"/>
          </p:cNvSpPr>
          <p:nvPr>
            <p:ph type="title" idx="4294967295"/>
          </p:nvPr>
        </p:nvSpPr>
        <p:spPr>
          <a:xfrm>
            <a:off x="685800" y="419100"/>
            <a:ext cx="7772400" cy="34607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rgbClr val="191919"/>
              </a:buClr>
              <a:buSzPts val="2160"/>
              <a:buFont typeface="Arial"/>
              <a:buNone/>
            </a:pPr>
            <a:r>
              <a:rPr lang="en-US" sz="2160" b="1">
                <a:latin typeface="Arial"/>
                <a:ea typeface="Arial"/>
                <a:cs typeface="Arial"/>
                <a:sym typeface="Arial"/>
              </a:rPr>
              <a:t>Position Description</a:t>
            </a:r>
            <a:endParaRPr sz="2160" b="1">
              <a:latin typeface="Arial"/>
              <a:ea typeface="Arial"/>
              <a:cs typeface="Arial"/>
              <a:sym typeface="Arial"/>
            </a:endParaRPr>
          </a:p>
        </p:txBody>
      </p:sp>
      <p:sp>
        <p:nvSpPr>
          <p:cNvPr id="244" name="Google Shape;244;p12"/>
          <p:cNvSpPr txBox="1"/>
          <p:nvPr/>
        </p:nvSpPr>
        <p:spPr>
          <a:xfrm>
            <a:off x="685800" y="765175"/>
            <a:ext cx="7772400" cy="38145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7F7F7F"/>
                </a:solidFill>
                <a:latin typeface="Arial"/>
                <a:ea typeface="Arial"/>
                <a:cs typeface="Arial"/>
                <a:sym typeface="Arial"/>
              </a:rPr>
              <a:t>An outline of the responsibilities and benefits of CREO Consultants</a:t>
            </a:r>
            <a:endParaRPr/>
          </a:p>
        </p:txBody>
      </p:sp>
      <p:cxnSp>
        <p:nvCxnSpPr>
          <p:cNvPr id="245" name="Google Shape;245;p12"/>
          <p:cNvCxnSpPr/>
          <p:nvPr/>
        </p:nvCxnSpPr>
        <p:spPr>
          <a:xfrm>
            <a:off x="685800" y="1216423"/>
            <a:ext cx="7772400" cy="0"/>
          </a:xfrm>
          <a:prstGeom prst="straightConnector1">
            <a:avLst/>
          </a:prstGeom>
          <a:noFill/>
          <a:ln w="25400" cap="flat" cmpd="sng">
            <a:solidFill>
              <a:srgbClr val="970000"/>
            </a:solidFill>
            <a:prstDash val="solid"/>
            <a:miter lim="800000"/>
            <a:headEnd type="none" w="sm" len="sm"/>
            <a:tailEnd type="none" w="sm" len="sm"/>
          </a:ln>
        </p:spPr>
      </p:cxnSp>
      <p:sp>
        <p:nvSpPr>
          <p:cNvPr id="246" name="Google Shape;246;p12"/>
          <p:cNvSpPr/>
          <p:nvPr/>
        </p:nvSpPr>
        <p:spPr>
          <a:xfrm>
            <a:off x="685798" y="1393768"/>
            <a:ext cx="7772402" cy="460126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Consultants will be staffed on teams of 3-5 people. As a Consultant, you will gain immediate responsibility and have opportunities in many areas, including:</a:t>
            </a:r>
            <a:endParaRPr/>
          </a:p>
          <a:p>
            <a:pPr marL="285750" marR="0" lvl="0" indent="-227013" algn="l" rtl="0">
              <a:lnSpc>
                <a:spcPct val="120000"/>
              </a:lnSpc>
              <a:spcBef>
                <a:spcPts val="60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Designing qualitative and quantitative market research instruments </a:t>
            </a:r>
            <a:endParaRPr/>
          </a:p>
          <a:p>
            <a:pPr marL="285750" marR="0" lvl="0" indent="-227013" algn="l" rtl="0">
              <a:lnSpc>
                <a:spcPct val="120000"/>
              </a:lnSpc>
              <a:spcBef>
                <a:spcPts val="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Conducting primary and secondary research on a business or industry</a:t>
            </a:r>
            <a:endParaRPr/>
          </a:p>
          <a:p>
            <a:pPr marL="285750" marR="0" lvl="0" indent="-227013" algn="l" rtl="0">
              <a:lnSpc>
                <a:spcPct val="120000"/>
              </a:lnSpc>
              <a:spcBef>
                <a:spcPts val="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Integrating information to create data-driven insights on client issues</a:t>
            </a:r>
            <a:endParaRPr/>
          </a:p>
          <a:p>
            <a:pPr marL="285750" marR="0" lvl="0" indent="-227013" algn="l" rtl="0">
              <a:lnSpc>
                <a:spcPct val="120000"/>
              </a:lnSpc>
              <a:spcBef>
                <a:spcPts val="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Leveraging problem solving skills and frameworks to develop solutions</a:t>
            </a:r>
            <a:endParaRPr/>
          </a:p>
          <a:p>
            <a:pPr marL="285750" marR="0" lvl="0" indent="-227013" algn="l" rtl="0">
              <a:lnSpc>
                <a:spcPct val="120000"/>
              </a:lnSpc>
              <a:spcBef>
                <a:spcPts val="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Synthesizing and communicating recommendations to clients </a:t>
            </a:r>
            <a:endParaRPr/>
          </a:p>
          <a:p>
            <a:pPr marL="285750" marR="0" lvl="0" indent="-227013" algn="l" rtl="0">
              <a:lnSpc>
                <a:spcPct val="120000"/>
              </a:lnSpc>
              <a:spcBef>
                <a:spcPts val="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Collaborating with clients and team members to implement recommendations </a:t>
            </a:r>
            <a:endParaRPr/>
          </a:p>
          <a:p>
            <a:pPr marL="58736" marR="0" lvl="0" indent="0" algn="l" rtl="0">
              <a:lnSpc>
                <a:spcPct val="120000"/>
              </a:lnSpc>
              <a:spcBef>
                <a:spcPts val="0"/>
              </a:spcBef>
              <a:spcAft>
                <a:spcPts val="0"/>
              </a:spcAft>
              <a:buNone/>
            </a:pPr>
            <a:endParaRPr sz="1600">
              <a:solidFill>
                <a:schemeClr val="dk1"/>
              </a:solidFill>
              <a:latin typeface="Arial"/>
              <a:ea typeface="Arial"/>
              <a:cs typeface="Arial"/>
              <a:sym typeface="Arial"/>
            </a:endParaRPr>
          </a:p>
          <a:p>
            <a:pPr marL="0" marR="0" lvl="0" indent="0" algn="l" rtl="0">
              <a:lnSpc>
                <a:spcPct val="12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In addition to project work, CREO invests in the professional development of its members. We prepare our team for consulting recruiting by running comprehensive mock interviews and offering an extensive case prep resource pool.</a:t>
            </a:r>
            <a:endParaRPr/>
          </a:p>
          <a:p>
            <a:pPr marL="0" marR="0" lvl="0" indent="0" algn="l" rtl="0">
              <a:lnSpc>
                <a:spcPct val="120000"/>
              </a:lnSpc>
              <a:spcBef>
                <a:spcPts val="0"/>
              </a:spcBef>
              <a:spcAft>
                <a:spcPts val="0"/>
              </a:spcAft>
              <a:buClr>
                <a:schemeClr val="dk1"/>
              </a:buClr>
              <a:buSzPts val="1600"/>
              <a:buFont typeface="Arial"/>
              <a:buNone/>
            </a:pPr>
            <a:endParaRPr sz="1600">
              <a:solidFill>
                <a:schemeClr val="dk1"/>
              </a:solidFill>
              <a:latin typeface="Arial"/>
              <a:ea typeface="Arial"/>
              <a:cs typeface="Arial"/>
              <a:sym typeface="Arial"/>
            </a:endParaRPr>
          </a:p>
          <a:p>
            <a:pPr marL="0" marR="0" lvl="0" indent="0" algn="l" rtl="0">
              <a:lnSpc>
                <a:spcPct val="12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The number of Consultant positions available will be determined by the quality of applications received.</a:t>
            </a:r>
            <a:endParaRPr/>
          </a:p>
        </p:txBody>
      </p:sp>
      <p:sp>
        <p:nvSpPr>
          <p:cNvPr id="247" name="Google Shape;247;p12"/>
          <p:cNvSpPr/>
          <p:nvPr/>
        </p:nvSpPr>
        <p:spPr>
          <a:xfrm>
            <a:off x="0" y="0"/>
            <a:ext cx="9144000" cy="68580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4050">
                <a:solidFill>
                  <a:srgbClr val="FFFFFF"/>
                </a:solidFill>
                <a:latin typeface="Quattrocento Sans"/>
                <a:ea typeface="Quattrocento Sans"/>
                <a:cs typeface="Quattrocento Sans"/>
                <a:sym typeface="Quattrocento Sans"/>
              </a:rPr>
              <a:t>Contact Information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3"/>
          <p:cNvSpPr txBox="1">
            <a:spLocks noGrp="1"/>
          </p:cNvSpPr>
          <p:nvPr>
            <p:ph type="body" idx="1"/>
          </p:nvPr>
        </p:nvSpPr>
        <p:spPr>
          <a:xfrm>
            <a:off x="268171" y="730018"/>
            <a:ext cx="8708773" cy="28661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F7F7F"/>
              </a:buClr>
              <a:buSzPts val="1400"/>
              <a:buNone/>
            </a:pPr>
            <a:r>
              <a:rPr lang="en-US" sz="1400" dirty="0">
                <a:solidFill>
                  <a:srgbClr val="7F7F7F"/>
                </a:solidFill>
              </a:rPr>
              <a:t>Information Regarding Inquiries About the hiring process</a:t>
            </a:r>
            <a:endParaRPr dirty="0"/>
          </a:p>
          <a:p>
            <a:pPr marL="0" lvl="0" indent="0" algn="l" rtl="0">
              <a:lnSpc>
                <a:spcPct val="90000"/>
              </a:lnSpc>
              <a:spcBef>
                <a:spcPts val="563"/>
              </a:spcBef>
              <a:spcAft>
                <a:spcPts val="0"/>
              </a:spcAft>
              <a:buClr>
                <a:srgbClr val="7F7F7F"/>
              </a:buClr>
              <a:buSzPts val="1400"/>
              <a:buNone/>
            </a:pPr>
            <a:endParaRPr sz="1400" dirty="0"/>
          </a:p>
        </p:txBody>
      </p:sp>
      <p:sp>
        <p:nvSpPr>
          <p:cNvPr id="254" name="Google Shape;254;p13"/>
          <p:cNvSpPr txBox="1"/>
          <p:nvPr/>
        </p:nvSpPr>
        <p:spPr>
          <a:xfrm>
            <a:off x="1204544" y="1542243"/>
            <a:ext cx="7772400" cy="38145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7F7F7F"/>
              </a:solidFill>
              <a:latin typeface="Quattrocento Sans"/>
              <a:ea typeface="Quattrocento Sans"/>
              <a:cs typeface="Quattrocento Sans"/>
              <a:sym typeface="Quattrocento Sans"/>
            </a:endParaRPr>
          </a:p>
        </p:txBody>
      </p:sp>
      <p:sp>
        <p:nvSpPr>
          <p:cNvPr id="255" name="Google Shape;255;p13"/>
          <p:cNvSpPr/>
          <p:nvPr/>
        </p:nvSpPr>
        <p:spPr>
          <a:xfrm>
            <a:off x="268171" y="2666121"/>
            <a:ext cx="8536465" cy="978689"/>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chemeClr val="dk1"/>
              </a:buClr>
              <a:buSzPts val="1600"/>
              <a:buFont typeface="Arial"/>
              <a:buNone/>
            </a:pPr>
            <a:r>
              <a:rPr lang="en-US" sz="1600" i="1" dirty="0">
                <a:solidFill>
                  <a:schemeClr val="dk1"/>
                </a:solidFill>
                <a:latin typeface="Quattrocento Sans"/>
                <a:ea typeface="Quattrocento Sans"/>
                <a:cs typeface="Quattrocento Sans"/>
                <a:sym typeface="Quattrocento Sans"/>
              </a:rPr>
              <a:t>Please feel free to email any questions to the executive:</a:t>
            </a:r>
            <a:br>
              <a:rPr lang="en-US" sz="1600" dirty="0">
                <a:solidFill>
                  <a:schemeClr val="dk1"/>
                </a:solidFill>
                <a:latin typeface="Quattrocento Sans"/>
                <a:ea typeface="Quattrocento Sans"/>
                <a:cs typeface="Quattrocento Sans"/>
                <a:sym typeface="Quattrocento Sans"/>
              </a:rPr>
            </a:br>
            <a:r>
              <a:rPr lang="en-US" sz="1600" b="1" dirty="0">
                <a:solidFill>
                  <a:srgbClr val="970000"/>
                </a:solidFill>
                <a:latin typeface="Quattrocento Sans"/>
                <a:ea typeface="Quattrocento Sans"/>
                <a:cs typeface="Quattrocento Sans"/>
                <a:sym typeface="Quattrocento Sans"/>
              </a:rPr>
              <a:t>Lucas Gordon | </a:t>
            </a:r>
            <a:r>
              <a:rPr lang="en-US" sz="1600" u="sng" dirty="0">
                <a:solidFill>
                  <a:schemeClr val="dk1"/>
                </a:solidFill>
                <a:latin typeface="Quattrocento Sans"/>
                <a:ea typeface="Quattrocento Sans"/>
                <a:cs typeface="Quattrocento Sans"/>
                <a:sym typeface="Quattrocento Sans"/>
                <a:hlinkClick r:id="rId3"/>
              </a:rPr>
              <a:t>lucas.gordon@queensu.ca</a:t>
            </a:r>
            <a:br>
              <a:rPr lang="en-US" sz="1600" dirty="0">
                <a:solidFill>
                  <a:schemeClr val="dk1"/>
                </a:solidFill>
                <a:latin typeface="Quattrocento Sans"/>
                <a:ea typeface="Quattrocento Sans"/>
                <a:cs typeface="Quattrocento Sans"/>
                <a:sym typeface="Quattrocento Sans"/>
              </a:rPr>
            </a:br>
            <a:r>
              <a:rPr lang="en-US" sz="1600" b="1" dirty="0">
                <a:solidFill>
                  <a:srgbClr val="970000"/>
                </a:solidFill>
                <a:latin typeface="Quattrocento Sans"/>
                <a:ea typeface="Quattrocento Sans"/>
                <a:cs typeface="Quattrocento Sans"/>
                <a:sym typeface="Quattrocento Sans"/>
              </a:rPr>
              <a:t>Sahil Tyagi | </a:t>
            </a:r>
            <a:r>
              <a:rPr lang="en-US" sz="1600" u="sng" dirty="0">
                <a:solidFill>
                  <a:schemeClr val="dk1"/>
                </a:solidFill>
                <a:latin typeface="Quattrocento Sans"/>
                <a:ea typeface="Quattrocento Sans"/>
                <a:cs typeface="Quattrocento Sans"/>
                <a:sym typeface="Quattrocento Sans"/>
                <a:hlinkClick r:id="rId4"/>
              </a:rPr>
              <a:t>sahil.tyagi@queensu.ca</a:t>
            </a:r>
            <a:endParaRPr sz="1600" dirty="0">
              <a:solidFill>
                <a:schemeClr val="dk1"/>
              </a:solidFill>
              <a:latin typeface="Quattrocento Sans"/>
              <a:ea typeface="Quattrocento Sans"/>
              <a:cs typeface="Quattrocento Sans"/>
              <a:sym typeface="Quattrocento Sans"/>
            </a:endParaRPr>
          </a:p>
        </p:txBody>
      </p:sp>
      <p:sp>
        <p:nvSpPr>
          <p:cNvPr id="257" name="Google Shape;257;p13"/>
          <p:cNvSpPr txBox="1">
            <a:spLocks noGrp="1"/>
          </p:cNvSpPr>
          <p:nvPr>
            <p:ph type="title"/>
          </p:nvPr>
        </p:nvSpPr>
        <p:spPr>
          <a:xfrm>
            <a:off x="268173" y="215666"/>
            <a:ext cx="8708773" cy="5492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91919"/>
              </a:buClr>
              <a:buSzPts val="3000"/>
              <a:buFont typeface="Quattrocento Sans"/>
              <a:buNone/>
            </a:pPr>
            <a:r>
              <a:rPr lang="en-US" sz="3000"/>
              <a:t>Contact Information</a:t>
            </a:r>
            <a:endParaRPr/>
          </a:p>
        </p:txBody>
      </p:sp>
      <p:sp>
        <p:nvSpPr>
          <p:cNvPr id="258" name="Google Shape;258;p13"/>
          <p:cNvSpPr txBox="1"/>
          <p:nvPr/>
        </p:nvSpPr>
        <p:spPr>
          <a:xfrm>
            <a:off x="2197941" y="3585882"/>
            <a:ext cx="4737100" cy="535491"/>
          </a:xfrm>
          <a:prstGeom prst="rect">
            <a:avLst/>
          </a:prstGeom>
          <a:noFill/>
          <a:ln>
            <a:noFill/>
          </a:ln>
        </p:spPr>
        <p:txBody>
          <a:bodyPr spcFirstLastPara="1" wrap="square" lIns="0" tIns="45700" rIns="91425" bIns="45700" anchor="t" anchorCtr="0">
            <a:spAutoFit/>
          </a:bodyPr>
          <a:lstStyle/>
          <a:p>
            <a:pPr marL="0" marR="0" lvl="0" indent="0" algn="ctr" rtl="0">
              <a:lnSpc>
                <a:spcPct val="90000"/>
              </a:lnSpc>
              <a:spcBef>
                <a:spcPts val="0"/>
              </a:spcBef>
              <a:spcAft>
                <a:spcPts val="0"/>
              </a:spcAft>
              <a:buNone/>
            </a:pPr>
            <a:r>
              <a:rPr lang="en-US" sz="1600" b="1" dirty="0">
                <a:solidFill>
                  <a:srgbClr val="970000"/>
                </a:solidFill>
                <a:latin typeface="Quattrocento Sans"/>
                <a:ea typeface="Quattrocento Sans"/>
                <a:cs typeface="Quattrocento Sans"/>
                <a:sym typeface="Quattrocento Sans"/>
              </a:rPr>
              <a:t>Richard Li | </a:t>
            </a:r>
            <a:r>
              <a:rPr lang="en-US" sz="1600" u="sng" dirty="0">
                <a:solidFill>
                  <a:schemeClr val="dk1"/>
                </a:solidFill>
                <a:latin typeface="Quattrocento Sans"/>
                <a:ea typeface="Quattrocento Sans"/>
                <a:cs typeface="Quattrocento Sans"/>
                <a:sym typeface="Quattrocento Sans"/>
                <a:hlinkClick r:id="rId5"/>
              </a:rPr>
              <a:t>richard.li@queensu.ca</a:t>
            </a:r>
            <a:endParaRPr lang="en-US" sz="1600" u="sng" dirty="0">
              <a:solidFill>
                <a:schemeClr val="dk1"/>
              </a:solidFill>
              <a:latin typeface="Quattrocento Sans"/>
              <a:ea typeface="Quattrocento Sans"/>
              <a:cs typeface="Quattrocento Sans"/>
              <a:sym typeface="Quattrocento Sans"/>
            </a:endParaRPr>
          </a:p>
          <a:p>
            <a:pPr marL="0" marR="0" lvl="0" indent="0" algn="ctr" rtl="0">
              <a:lnSpc>
                <a:spcPct val="90000"/>
              </a:lnSpc>
              <a:spcBef>
                <a:spcPts val="0"/>
              </a:spcBef>
              <a:spcAft>
                <a:spcPts val="0"/>
              </a:spcAft>
              <a:buNone/>
            </a:pPr>
            <a:endParaRPr sz="1600" dirty="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2"/>
          <p:cNvSpPr txBox="1">
            <a:spLocks noGrp="1"/>
          </p:cNvSpPr>
          <p:nvPr>
            <p:ph type="body" idx="1"/>
          </p:nvPr>
        </p:nvSpPr>
        <p:spPr>
          <a:xfrm>
            <a:off x="1660924" y="2403874"/>
            <a:ext cx="1432322" cy="89892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91919"/>
              </a:buClr>
              <a:buSzPts val="1400"/>
              <a:buFont typeface="Arial"/>
              <a:buNone/>
            </a:pPr>
            <a:endParaRPr sz="1400" b="0" i="0">
              <a:solidFill>
                <a:srgbClr val="191919"/>
              </a:solidFill>
              <a:latin typeface="Quattrocento Sans"/>
              <a:ea typeface="Quattrocento Sans"/>
              <a:cs typeface="Quattrocento Sans"/>
              <a:sym typeface="Quattrocento Sans"/>
            </a:endParaRPr>
          </a:p>
        </p:txBody>
      </p:sp>
      <p:sp>
        <p:nvSpPr>
          <p:cNvPr id="40" name="Google Shape;40;p2"/>
          <p:cNvSpPr/>
          <p:nvPr/>
        </p:nvSpPr>
        <p:spPr>
          <a:xfrm>
            <a:off x="0" y="0"/>
            <a:ext cx="9144000" cy="6857999"/>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4050" b="0" i="0" u="none" strike="noStrike" cap="none">
                <a:solidFill>
                  <a:srgbClr val="FFFFFF"/>
                </a:solidFill>
                <a:latin typeface="Quattrocento Sans"/>
                <a:ea typeface="Quattrocento Sans"/>
                <a:cs typeface="Quattrocento Sans"/>
                <a:sym typeface="Quattrocento Sans"/>
              </a:rPr>
              <a:t>Overview</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3682FCD8-3043-4C20-BD9B-1221866B36BB}"/>
              </a:ext>
            </a:extLst>
          </p:cNvPr>
          <p:cNvSpPr/>
          <p:nvPr/>
        </p:nvSpPr>
        <p:spPr bwMode="auto">
          <a:xfrm>
            <a:off x="4731597" y="1421200"/>
            <a:ext cx="4149349" cy="4875144"/>
          </a:xfrm>
          <a:prstGeom prst="rect">
            <a:avLst/>
          </a:prstGeom>
          <a:solidFill>
            <a:schemeClr val="bg1"/>
          </a:solidFill>
          <a:ln w="31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CA" sz="1400" dirty="0">
              <a:solidFill>
                <a:schemeClr val="tx1"/>
              </a:solidFill>
              <a:latin typeface="Segoe UI Light" panose="020B0502040204020203" pitchFamily="34" charset="0"/>
              <a:ea typeface="Open Sans" charset="0"/>
              <a:cs typeface="Segoe UI Light" panose="020B0502040204020203" pitchFamily="34" charset="0"/>
            </a:endParaRPr>
          </a:p>
        </p:txBody>
      </p:sp>
      <p:sp>
        <p:nvSpPr>
          <p:cNvPr id="46" name="Rectangle 45">
            <a:extLst>
              <a:ext uri="{FF2B5EF4-FFF2-40B4-BE49-F238E27FC236}">
                <a16:creationId xmlns:a16="http://schemas.microsoft.com/office/drawing/2014/main" id="{3682FCD8-3043-4C20-BD9B-1221866B36BB}"/>
              </a:ext>
            </a:extLst>
          </p:cNvPr>
          <p:cNvSpPr/>
          <p:nvPr/>
        </p:nvSpPr>
        <p:spPr bwMode="auto">
          <a:xfrm>
            <a:off x="263047" y="1421200"/>
            <a:ext cx="4149349" cy="4875144"/>
          </a:xfrm>
          <a:prstGeom prst="rect">
            <a:avLst/>
          </a:prstGeom>
          <a:solidFill>
            <a:schemeClr val="bg1"/>
          </a:solidFill>
          <a:ln w="31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CA" sz="1400" dirty="0">
              <a:solidFill>
                <a:schemeClr val="tx1"/>
              </a:solidFill>
              <a:latin typeface="+mj-lt"/>
              <a:ea typeface="Open Sans" charset="0"/>
              <a:cs typeface="Open Sans" charset="0"/>
            </a:endParaRPr>
          </a:p>
        </p:txBody>
      </p:sp>
      <p:sp>
        <p:nvSpPr>
          <p:cNvPr id="2" name="Text Placeholder 1">
            <a:extLst>
              <a:ext uri="{FF2B5EF4-FFF2-40B4-BE49-F238E27FC236}">
                <a16:creationId xmlns:a16="http://schemas.microsoft.com/office/drawing/2014/main" id="{F06E6F1B-C70D-40D2-9D21-11B9D141A329}"/>
              </a:ext>
            </a:extLst>
          </p:cNvPr>
          <p:cNvSpPr>
            <a:spLocks noGrp="1"/>
          </p:cNvSpPr>
          <p:nvPr>
            <p:ph type="body" sz="quarter" idx="11"/>
          </p:nvPr>
        </p:nvSpPr>
        <p:spPr/>
        <p:txBody>
          <a:bodyPr/>
          <a:lstStyle/>
          <a:p>
            <a:r>
              <a:rPr lang="en-US" altLang="en-US" sz="1400" dirty="0">
                <a:solidFill>
                  <a:srgbClr val="7F7F7F"/>
                </a:solidFill>
                <a:latin typeface="Segoe UI Light" panose="020B0502040204020203" pitchFamily="34" charset="0"/>
                <a:cs typeface="Segoe UI Light" panose="020B0502040204020203" pitchFamily="34" charset="0"/>
              </a:rPr>
              <a:t>A high-level overview of CREO’</a:t>
            </a:r>
            <a:r>
              <a:rPr lang="en-US" altLang="ja-JP" sz="1400" dirty="0">
                <a:solidFill>
                  <a:srgbClr val="7F7F7F"/>
                </a:solidFill>
                <a:latin typeface="Segoe UI Light" panose="020B0502040204020203" pitchFamily="34" charset="0"/>
                <a:cs typeface="Segoe UI Light" panose="020B0502040204020203" pitchFamily="34" charset="0"/>
              </a:rPr>
              <a:t>s organizational grounding</a:t>
            </a:r>
            <a:endParaRPr lang="en-CA" altLang="en-US" sz="1400" dirty="0">
              <a:solidFill>
                <a:srgbClr val="7F7F7F"/>
              </a:solidFill>
              <a:latin typeface="Segoe UI Light" panose="020B0502040204020203" pitchFamily="34" charset="0"/>
              <a:cs typeface="Segoe UI Light" panose="020B0502040204020203" pitchFamily="34" charset="0"/>
            </a:endParaRPr>
          </a:p>
          <a:p>
            <a:endParaRPr lang="en-CA" dirty="0">
              <a:latin typeface="Segoe UI Light" panose="020B0502040204020203" pitchFamily="34" charset="0"/>
              <a:cs typeface="Segoe UI Light" panose="020B0502040204020203" pitchFamily="34" charset="0"/>
            </a:endParaRPr>
          </a:p>
        </p:txBody>
      </p:sp>
      <p:sp>
        <p:nvSpPr>
          <p:cNvPr id="4" name="Title 3">
            <a:extLst>
              <a:ext uri="{FF2B5EF4-FFF2-40B4-BE49-F238E27FC236}">
                <a16:creationId xmlns:a16="http://schemas.microsoft.com/office/drawing/2014/main" id="{95A8311C-DD6F-4233-9A6D-A67DAD140CC8}"/>
              </a:ext>
            </a:extLst>
          </p:cNvPr>
          <p:cNvSpPr>
            <a:spLocks noGrp="1"/>
          </p:cNvSpPr>
          <p:nvPr>
            <p:ph type="title"/>
          </p:nvPr>
        </p:nvSpPr>
        <p:spPr/>
        <p:txBody>
          <a:bodyPr>
            <a:normAutofit/>
          </a:bodyPr>
          <a:lstStyle/>
          <a:p>
            <a:r>
              <a:rPr lang="en-CA" sz="3000" dirty="0"/>
              <a:t>About Us</a:t>
            </a:r>
          </a:p>
        </p:txBody>
      </p:sp>
      <p:cxnSp>
        <p:nvCxnSpPr>
          <p:cNvPr id="8" name="Straight Connector 7"/>
          <p:cNvCxnSpPr/>
          <p:nvPr/>
        </p:nvCxnSpPr>
        <p:spPr>
          <a:xfrm>
            <a:off x="5970368" y="3944543"/>
            <a:ext cx="3887" cy="954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E098F6D-0020-4F9A-82BB-5C189424BC39}"/>
              </a:ext>
            </a:extLst>
          </p:cNvPr>
          <p:cNvSpPr/>
          <p:nvPr/>
        </p:nvSpPr>
        <p:spPr bwMode="auto">
          <a:xfrm>
            <a:off x="263047" y="1422168"/>
            <a:ext cx="4149349" cy="523398"/>
          </a:xfrm>
          <a:prstGeom prst="rect">
            <a:avLst/>
          </a:prstGeom>
          <a:solidFill>
            <a:srgbClr val="960000"/>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b="1" dirty="0">
                <a:solidFill>
                  <a:schemeClr val="bg1"/>
                </a:solidFill>
                <a:latin typeface="Segoe UI Light" charset="0"/>
                <a:ea typeface="Segoe UI Light" charset="0"/>
                <a:cs typeface="Segoe UI Light" charset="0"/>
              </a:rPr>
              <a:t>History and Mandate</a:t>
            </a:r>
          </a:p>
        </p:txBody>
      </p:sp>
      <p:grpSp>
        <p:nvGrpSpPr>
          <p:cNvPr id="31" name="Group 30">
            <a:extLst>
              <a:ext uri="{FF2B5EF4-FFF2-40B4-BE49-F238E27FC236}">
                <a16:creationId xmlns:a16="http://schemas.microsoft.com/office/drawing/2014/main" id="{3CECD437-407F-4833-9E2D-2198BC327DC7}"/>
              </a:ext>
            </a:extLst>
          </p:cNvPr>
          <p:cNvGrpSpPr/>
          <p:nvPr/>
        </p:nvGrpSpPr>
        <p:grpSpPr>
          <a:xfrm>
            <a:off x="390273" y="2121110"/>
            <a:ext cx="3894895" cy="360040"/>
            <a:chOff x="755576" y="1988840"/>
            <a:chExt cx="3312368" cy="360040"/>
          </a:xfrm>
        </p:grpSpPr>
        <p:sp>
          <p:nvSpPr>
            <p:cNvPr id="32" name="Rectangle 31">
              <a:extLst>
                <a:ext uri="{FF2B5EF4-FFF2-40B4-BE49-F238E27FC236}">
                  <a16:creationId xmlns:a16="http://schemas.microsoft.com/office/drawing/2014/main" id="{E22B896C-F1A0-496C-921A-9E109DAE09B2}"/>
                </a:ext>
              </a:extLst>
            </p:cNvPr>
            <p:cNvSpPr/>
            <p:nvPr/>
          </p:nvSpPr>
          <p:spPr>
            <a:xfrm>
              <a:off x="755576" y="1988840"/>
              <a:ext cx="3312368" cy="360040"/>
            </a:xfrm>
            <a:prstGeom prst="rect">
              <a:avLst/>
            </a:prstGeom>
            <a:solidFill>
              <a:srgbClr val="F3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Light" charset="0"/>
                  <a:ea typeface="Segoe UI Light" charset="0"/>
                  <a:cs typeface="Segoe UI Light" charset="0"/>
                </a:rPr>
                <a:t>GENERAL</a:t>
              </a:r>
            </a:p>
          </p:txBody>
        </p:sp>
        <p:sp>
          <p:nvSpPr>
            <p:cNvPr id="33" name="DirArrow">
              <a:extLst>
                <a:ext uri="{FF2B5EF4-FFF2-40B4-BE49-F238E27FC236}">
                  <a16:creationId xmlns:a16="http://schemas.microsoft.com/office/drawing/2014/main" id="{2C34DB15-5296-44FD-AA44-0B500EF08C47}"/>
                </a:ext>
              </a:extLst>
            </p:cNvPr>
            <p:cNvSpPr>
              <a:spLocks noChangeArrowheads="1"/>
            </p:cNvSpPr>
            <p:nvPr>
              <p:custDataLst>
                <p:tags r:id="rId12"/>
              </p:custDataLst>
            </p:nvPr>
          </p:nvSpPr>
          <p:spPr bwMode="auto">
            <a:xfrm rot="5400000">
              <a:off x="650400" y="2099688"/>
              <a:ext cx="354368" cy="144016"/>
            </a:xfrm>
            <a:prstGeom prst="triangle">
              <a:avLst>
                <a:gd name="adj" fmla="val 50000"/>
              </a:avLst>
            </a:prstGeom>
            <a:solidFill>
              <a:schemeClr val="bg1">
                <a:lumMod val="50000"/>
              </a:schemeClr>
            </a:solidFill>
            <a:ln w="9525">
              <a:noFill/>
              <a:miter lim="800000"/>
              <a:headEnd/>
              <a:tailEnd/>
            </a:ln>
            <a:effectLst/>
          </p:spPr>
          <p:txBody>
            <a:bodyPr wrap="none" anchor="ctr"/>
            <a:lstStyle/>
            <a:p>
              <a:endParaRPr lang="en-US" sz="2000">
                <a:latin typeface="Segoe UI Light" charset="0"/>
                <a:ea typeface="Segoe UI Light" charset="0"/>
                <a:cs typeface="Segoe UI Light" charset="0"/>
              </a:endParaRPr>
            </a:p>
          </p:txBody>
        </p:sp>
      </p:grpSp>
      <p:sp>
        <p:nvSpPr>
          <p:cNvPr id="34" name="TextBox 33">
            <a:extLst>
              <a:ext uri="{FF2B5EF4-FFF2-40B4-BE49-F238E27FC236}">
                <a16:creationId xmlns:a16="http://schemas.microsoft.com/office/drawing/2014/main" id="{B2E68C06-4AAB-4B94-80B7-8C7D717313F4}"/>
              </a:ext>
            </a:extLst>
          </p:cNvPr>
          <p:cNvSpPr txBox="1"/>
          <p:nvPr/>
        </p:nvSpPr>
        <p:spPr>
          <a:xfrm>
            <a:off x="390273" y="2518800"/>
            <a:ext cx="3894895"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lvl="0" indent="-342900" eaLnBrk="0" hangingPunct="0">
              <a:spcBef>
                <a:spcPct val="20000"/>
              </a:spcBef>
              <a:buFont typeface="Arial" panose="020B0604020202020204" pitchFamily="34" charset="0"/>
              <a:buChar char="•"/>
              <a:defRPr sz="3200">
                <a:latin typeface="+mn-lt"/>
                <a:cs typeface="Arial"/>
              </a:defRPr>
            </a:lvl1pPr>
            <a:lvl2pPr marL="742950" indent="-285750" eaLnBrk="0" hangingPunct="0">
              <a:spcBef>
                <a:spcPct val="20000"/>
              </a:spcBef>
              <a:buFont typeface="Arial" panose="020B0604020202020204" pitchFamily="34" charset="0"/>
              <a:buChar char="–"/>
              <a:defRPr sz="2800">
                <a:latin typeface="+mn-lt"/>
                <a:cs typeface="Arial"/>
              </a:defRPr>
            </a:lvl2pPr>
            <a:lvl3pPr marL="1143000" indent="-228600" eaLnBrk="0" hangingPunct="0">
              <a:spcBef>
                <a:spcPct val="20000"/>
              </a:spcBef>
              <a:buFont typeface="Arial" panose="020B0604020202020204" pitchFamily="34" charset="0"/>
              <a:buChar char="•"/>
              <a:defRPr sz="2400">
                <a:latin typeface="+mn-lt"/>
                <a:cs typeface="Arial"/>
              </a:defRPr>
            </a:lvl3pPr>
            <a:lvl4pPr marL="1600200" indent="-228600" eaLnBrk="0" hangingPunct="0">
              <a:spcBef>
                <a:spcPct val="20000"/>
              </a:spcBef>
              <a:buFont typeface="Arial" panose="020B0604020202020204" pitchFamily="34" charset="0"/>
              <a:buChar char="–"/>
              <a:defRPr sz="2000">
                <a:latin typeface="+mn-lt"/>
                <a:cs typeface="Arial"/>
              </a:defRPr>
            </a:lvl4pPr>
            <a:lvl5pPr marL="2057400" indent="-228600" eaLnBrk="0" hangingPunct="0">
              <a:spcBef>
                <a:spcPct val="20000"/>
              </a:spcBef>
              <a:buFont typeface="Arial" panose="020B0604020202020204" pitchFamily="34" charset="0"/>
              <a:buChar char="»"/>
              <a:defRPr sz="2000">
                <a:latin typeface="+mn-lt"/>
                <a:cs typeface="Arial"/>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pPr marL="0" indent="0">
              <a:buNone/>
            </a:pPr>
            <a:r>
              <a:rPr lang="en-US" altLang="en-US" sz="1200" b="1" dirty="0">
                <a:latin typeface="Segoe UI Light" charset="0"/>
                <a:ea typeface="Segoe UI Light" charset="0"/>
                <a:cs typeface="Segoe UI Light" charset="0"/>
              </a:rPr>
              <a:t>Founded: </a:t>
            </a:r>
            <a:r>
              <a:rPr lang="en-US" altLang="en-US" sz="1200" dirty="0">
                <a:latin typeface="Segoe UI Light" charset="0"/>
                <a:ea typeface="Segoe UI Light" charset="0"/>
                <a:cs typeface="Segoe UI Light" charset="0"/>
              </a:rPr>
              <a:t>2004</a:t>
            </a:r>
          </a:p>
          <a:p>
            <a:pPr marL="0" indent="0">
              <a:buNone/>
            </a:pPr>
            <a:r>
              <a:rPr lang="en-US" altLang="en-US" sz="1200" b="1" dirty="0">
                <a:latin typeface="Segoe UI Light" charset="0"/>
                <a:ea typeface="Segoe UI Light" charset="0"/>
                <a:cs typeface="Segoe UI Light" charset="0"/>
              </a:rPr>
              <a:t>FY 2021 Revenue: ~</a:t>
            </a:r>
            <a:r>
              <a:rPr lang="en-US" altLang="en-US" sz="1200" dirty="0">
                <a:latin typeface="Segoe UI Light" charset="0"/>
                <a:ea typeface="Segoe UI Light" charset="0"/>
                <a:cs typeface="Segoe UI Light" charset="0"/>
              </a:rPr>
              <a:t>$30k</a:t>
            </a:r>
            <a:endParaRPr lang="en-US" altLang="en-US" sz="1200" b="1" dirty="0">
              <a:latin typeface="Segoe UI Light" charset="0"/>
              <a:ea typeface="Segoe UI Light" charset="0"/>
              <a:cs typeface="Segoe UI Light" charset="0"/>
            </a:endParaRPr>
          </a:p>
          <a:p>
            <a:pPr marL="0" indent="0">
              <a:buNone/>
            </a:pPr>
            <a:r>
              <a:rPr lang="en-US" altLang="en-US" sz="1200" b="1" dirty="0">
                <a:latin typeface="Segoe UI Light" charset="0"/>
                <a:ea typeface="Segoe UI Light" charset="0"/>
                <a:cs typeface="Segoe UI Light" charset="0"/>
              </a:rPr>
              <a:t>Clients: </a:t>
            </a:r>
            <a:r>
              <a:rPr lang="en-US" altLang="en-US" sz="1200" dirty="0">
                <a:latin typeface="Segoe UI Light" charset="0"/>
                <a:ea typeface="Segoe UI Light" charset="0"/>
                <a:cs typeface="Segoe UI Light" charset="0"/>
              </a:rPr>
              <a:t>Mix of for- and not-for-profit SMEs</a:t>
            </a:r>
            <a:endParaRPr lang="en-US" altLang="en-US" sz="1200" b="1" dirty="0">
              <a:latin typeface="Segoe UI Light" charset="0"/>
              <a:ea typeface="Segoe UI Light" charset="0"/>
              <a:cs typeface="Segoe UI Light" charset="0"/>
            </a:endParaRPr>
          </a:p>
          <a:p>
            <a:pPr marL="0" indent="0">
              <a:buNone/>
            </a:pPr>
            <a:r>
              <a:rPr lang="en-US" altLang="en-US" sz="1200" b="1" dirty="0">
                <a:latin typeface="Segoe UI Light" charset="0"/>
                <a:ea typeface="Segoe UI Light" charset="0"/>
                <a:cs typeface="Segoe UI Light" charset="0"/>
              </a:rPr>
              <a:t>Alumni: </a:t>
            </a:r>
            <a:r>
              <a:rPr lang="en-US" altLang="en-US" sz="1200" dirty="0">
                <a:latin typeface="Segoe UI Light" charset="0"/>
                <a:ea typeface="Segoe UI Light" charset="0"/>
                <a:cs typeface="Segoe UI Light" charset="0"/>
              </a:rPr>
              <a:t>125+ alumni in diverse industries, concentrated in consulting, tech, investment banking and private equity</a:t>
            </a:r>
            <a:endParaRPr lang="en-US" altLang="en-US" sz="1200" b="1" dirty="0">
              <a:latin typeface="Segoe UI Light" charset="0"/>
              <a:ea typeface="Segoe UI Light" charset="0"/>
              <a:cs typeface="Segoe UI Light" charset="0"/>
            </a:endParaRPr>
          </a:p>
        </p:txBody>
      </p:sp>
      <p:grpSp>
        <p:nvGrpSpPr>
          <p:cNvPr id="35" name="Group 34">
            <a:extLst>
              <a:ext uri="{FF2B5EF4-FFF2-40B4-BE49-F238E27FC236}">
                <a16:creationId xmlns:a16="http://schemas.microsoft.com/office/drawing/2014/main" id="{D7C08298-EF82-4AB9-801D-404B628C4CDD}"/>
              </a:ext>
            </a:extLst>
          </p:cNvPr>
          <p:cNvGrpSpPr/>
          <p:nvPr/>
        </p:nvGrpSpPr>
        <p:grpSpPr>
          <a:xfrm>
            <a:off x="390273" y="3822921"/>
            <a:ext cx="3894895" cy="360040"/>
            <a:chOff x="755576" y="1988840"/>
            <a:chExt cx="3312368" cy="360040"/>
          </a:xfrm>
        </p:grpSpPr>
        <p:sp>
          <p:nvSpPr>
            <p:cNvPr id="36" name="Rectangle 35">
              <a:extLst>
                <a:ext uri="{FF2B5EF4-FFF2-40B4-BE49-F238E27FC236}">
                  <a16:creationId xmlns:a16="http://schemas.microsoft.com/office/drawing/2014/main" id="{3A12E415-4393-4D55-8AD9-54A49FE8425E}"/>
                </a:ext>
              </a:extLst>
            </p:cNvPr>
            <p:cNvSpPr/>
            <p:nvPr/>
          </p:nvSpPr>
          <p:spPr>
            <a:xfrm>
              <a:off x="755576" y="1988840"/>
              <a:ext cx="3312368" cy="360040"/>
            </a:xfrm>
            <a:prstGeom prst="rect">
              <a:avLst/>
            </a:prstGeom>
            <a:solidFill>
              <a:srgbClr val="F3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Light" charset="0"/>
                  <a:ea typeface="Segoe UI Light" charset="0"/>
                  <a:cs typeface="Segoe UI Light" charset="0"/>
                </a:rPr>
                <a:t>MISSION</a:t>
              </a:r>
            </a:p>
          </p:txBody>
        </p:sp>
        <p:sp>
          <p:nvSpPr>
            <p:cNvPr id="37" name="DirArrow">
              <a:extLst>
                <a:ext uri="{FF2B5EF4-FFF2-40B4-BE49-F238E27FC236}">
                  <a16:creationId xmlns:a16="http://schemas.microsoft.com/office/drawing/2014/main" id="{DDF090A5-6C06-498F-9AA5-65026D57D490}"/>
                </a:ext>
              </a:extLst>
            </p:cNvPr>
            <p:cNvSpPr>
              <a:spLocks noChangeArrowheads="1"/>
            </p:cNvSpPr>
            <p:nvPr>
              <p:custDataLst>
                <p:tags r:id="rId11"/>
              </p:custDataLst>
            </p:nvPr>
          </p:nvSpPr>
          <p:spPr bwMode="auto">
            <a:xfrm rot="5400000">
              <a:off x="650400" y="2099688"/>
              <a:ext cx="354368" cy="144016"/>
            </a:xfrm>
            <a:prstGeom prst="triangle">
              <a:avLst>
                <a:gd name="adj" fmla="val 50000"/>
              </a:avLst>
            </a:prstGeom>
            <a:solidFill>
              <a:schemeClr val="bg1">
                <a:lumMod val="50000"/>
              </a:schemeClr>
            </a:solidFill>
            <a:ln w="9525">
              <a:noFill/>
              <a:miter lim="800000"/>
              <a:headEnd/>
              <a:tailEnd/>
            </a:ln>
            <a:effectLst/>
          </p:spPr>
          <p:txBody>
            <a:bodyPr wrap="none" anchor="ctr"/>
            <a:lstStyle/>
            <a:p>
              <a:endParaRPr lang="en-US" sz="2000">
                <a:latin typeface="Segoe UI Light" charset="0"/>
                <a:ea typeface="Segoe UI Light" charset="0"/>
                <a:cs typeface="Segoe UI Light" charset="0"/>
              </a:endParaRPr>
            </a:p>
          </p:txBody>
        </p:sp>
      </p:grpSp>
      <p:sp>
        <p:nvSpPr>
          <p:cNvPr id="38" name="Rectangle 37">
            <a:extLst>
              <a:ext uri="{FF2B5EF4-FFF2-40B4-BE49-F238E27FC236}">
                <a16:creationId xmlns:a16="http://schemas.microsoft.com/office/drawing/2014/main" id="{584D3948-069C-41AB-8598-6F5367674F24}"/>
              </a:ext>
            </a:extLst>
          </p:cNvPr>
          <p:cNvSpPr/>
          <p:nvPr/>
        </p:nvSpPr>
        <p:spPr>
          <a:xfrm>
            <a:off x="390273" y="4264861"/>
            <a:ext cx="3894895" cy="830997"/>
          </a:xfrm>
          <a:prstGeom prst="rect">
            <a:avLst/>
          </a:prstGeom>
        </p:spPr>
        <p:txBody>
          <a:bodyPr wrap="square">
            <a:spAutoFit/>
          </a:bodyPr>
          <a:lstStyle/>
          <a:p>
            <a:pPr>
              <a:buFont typeface="Arial" panose="020B0604020202020204" pitchFamily="34" charset="0"/>
              <a:buNone/>
            </a:pPr>
            <a:r>
              <a:rPr lang="en-US" altLang="en-US" sz="1200" dirty="0">
                <a:latin typeface="Segoe UI Light" charset="0"/>
                <a:ea typeface="Segoe UI Light" charset="0"/>
                <a:cs typeface="Segoe UI Light" charset="0"/>
              </a:rPr>
              <a:t>CREO strives to </a:t>
            </a:r>
            <a:r>
              <a:rPr lang="en-US" altLang="en-US" sz="1200" dirty="0">
                <a:solidFill>
                  <a:schemeClr val="tx1"/>
                </a:solidFill>
                <a:latin typeface="Segoe UI Light" charset="0"/>
                <a:ea typeface="Segoe UI Light" charset="0"/>
                <a:cs typeface="Segoe UI Light" charset="0"/>
              </a:rPr>
              <a:t>facilitate</a:t>
            </a:r>
            <a:r>
              <a:rPr lang="en-US" altLang="en-US" sz="1200" b="1" dirty="0">
                <a:solidFill>
                  <a:schemeClr val="tx1"/>
                </a:solidFill>
                <a:latin typeface="Segoe UI Light" charset="0"/>
                <a:ea typeface="Segoe UI Light" charset="0"/>
                <a:cs typeface="Segoe UI Light" charset="0"/>
              </a:rPr>
              <a:t> unparalleled opportunities </a:t>
            </a:r>
            <a:r>
              <a:rPr lang="en-US" altLang="en-US" sz="1200" dirty="0">
                <a:latin typeface="Segoe UI Light" charset="0"/>
                <a:ea typeface="Segoe UI Light" charset="0"/>
                <a:cs typeface="Segoe UI Light" charset="0"/>
              </a:rPr>
              <a:t>to consult for real businesses and to expand the </a:t>
            </a:r>
            <a:r>
              <a:rPr lang="en-US" altLang="en-US" sz="1200" b="1" dirty="0">
                <a:solidFill>
                  <a:srgbClr val="970000"/>
                </a:solidFill>
                <a:latin typeface="Segoe UI Light" charset="0"/>
                <a:ea typeface="Segoe UI Light" charset="0"/>
                <a:cs typeface="Segoe UI Light" charset="0"/>
              </a:rPr>
              <a:t>professional development </a:t>
            </a:r>
            <a:r>
              <a:rPr lang="en-US" altLang="en-US" sz="1200" dirty="0">
                <a:latin typeface="Segoe UI Light" charset="0"/>
                <a:ea typeface="Segoe UI Light" charset="0"/>
                <a:cs typeface="Segoe UI Light" charset="0"/>
              </a:rPr>
              <a:t>opportunities in the consulting industry for Queen’s University students.</a:t>
            </a:r>
          </a:p>
        </p:txBody>
      </p:sp>
      <p:grpSp>
        <p:nvGrpSpPr>
          <p:cNvPr id="39" name="Group 38">
            <a:extLst>
              <a:ext uri="{FF2B5EF4-FFF2-40B4-BE49-F238E27FC236}">
                <a16:creationId xmlns:a16="http://schemas.microsoft.com/office/drawing/2014/main" id="{D6973C0F-3651-44B0-BFC0-0865DF8B21E4}"/>
              </a:ext>
            </a:extLst>
          </p:cNvPr>
          <p:cNvGrpSpPr/>
          <p:nvPr/>
        </p:nvGrpSpPr>
        <p:grpSpPr>
          <a:xfrm>
            <a:off x="390273" y="5240602"/>
            <a:ext cx="3894895" cy="360040"/>
            <a:chOff x="755576" y="1988840"/>
            <a:chExt cx="3312368" cy="360040"/>
          </a:xfrm>
        </p:grpSpPr>
        <p:sp>
          <p:nvSpPr>
            <p:cNvPr id="40" name="Rectangle 39">
              <a:extLst>
                <a:ext uri="{FF2B5EF4-FFF2-40B4-BE49-F238E27FC236}">
                  <a16:creationId xmlns:a16="http://schemas.microsoft.com/office/drawing/2014/main" id="{7C0D6194-70CC-49DA-866D-3A9361FB76F0}"/>
                </a:ext>
              </a:extLst>
            </p:cNvPr>
            <p:cNvSpPr/>
            <p:nvPr/>
          </p:nvSpPr>
          <p:spPr>
            <a:xfrm>
              <a:off x="755576" y="1988840"/>
              <a:ext cx="3312368" cy="360040"/>
            </a:xfrm>
            <a:prstGeom prst="rect">
              <a:avLst/>
            </a:prstGeom>
            <a:solidFill>
              <a:srgbClr val="F3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Light" charset="0"/>
                  <a:ea typeface="Segoe UI Light" charset="0"/>
                  <a:cs typeface="Segoe UI Light" charset="0"/>
                </a:rPr>
                <a:t>VISION</a:t>
              </a:r>
            </a:p>
          </p:txBody>
        </p:sp>
        <p:sp>
          <p:nvSpPr>
            <p:cNvPr id="41" name="DirArrow">
              <a:extLst>
                <a:ext uri="{FF2B5EF4-FFF2-40B4-BE49-F238E27FC236}">
                  <a16:creationId xmlns:a16="http://schemas.microsoft.com/office/drawing/2014/main" id="{7EA3EFC7-B25A-4046-AE53-5B3F896319C1}"/>
                </a:ext>
              </a:extLst>
            </p:cNvPr>
            <p:cNvSpPr>
              <a:spLocks noChangeArrowheads="1"/>
            </p:cNvSpPr>
            <p:nvPr>
              <p:custDataLst>
                <p:tags r:id="rId10"/>
              </p:custDataLst>
            </p:nvPr>
          </p:nvSpPr>
          <p:spPr bwMode="auto">
            <a:xfrm rot="5400000">
              <a:off x="650400" y="2099688"/>
              <a:ext cx="354368" cy="144016"/>
            </a:xfrm>
            <a:prstGeom prst="triangle">
              <a:avLst>
                <a:gd name="adj" fmla="val 50000"/>
              </a:avLst>
            </a:prstGeom>
            <a:solidFill>
              <a:schemeClr val="bg1">
                <a:lumMod val="50000"/>
              </a:schemeClr>
            </a:solidFill>
            <a:ln w="9525">
              <a:noFill/>
              <a:miter lim="800000"/>
              <a:headEnd/>
              <a:tailEnd/>
            </a:ln>
            <a:effectLst/>
          </p:spPr>
          <p:txBody>
            <a:bodyPr wrap="none" anchor="ctr"/>
            <a:lstStyle/>
            <a:p>
              <a:endParaRPr lang="en-US" sz="2000">
                <a:latin typeface="Segoe UI Light" charset="0"/>
                <a:ea typeface="Segoe UI Light" charset="0"/>
                <a:cs typeface="Segoe UI Light" charset="0"/>
              </a:endParaRPr>
            </a:p>
          </p:txBody>
        </p:sp>
      </p:grpSp>
      <p:sp>
        <p:nvSpPr>
          <p:cNvPr id="42" name="Rectangle 41">
            <a:extLst>
              <a:ext uri="{FF2B5EF4-FFF2-40B4-BE49-F238E27FC236}">
                <a16:creationId xmlns:a16="http://schemas.microsoft.com/office/drawing/2014/main" id="{0A5771B8-E40F-4B7C-AA76-8783C026DB36}"/>
              </a:ext>
            </a:extLst>
          </p:cNvPr>
          <p:cNvSpPr/>
          <p:nvPr/>
        </p:nvSpPr>
        <p:spPr>
          <a:xfrm>
            <a:off x="390273" y="5656152"/>
            <a:ext cx="3894895" cy="461665"/>
          </a:xfrm>
          <a:prstGeom prst="rect">
            <a:avLst/>
          </a:prstGeom>
        </p:spPr>
        <p:txBody>
          <a:bodyPr wrap="square">
            <a:spAutoFit/>
          </a:bodyPr>
          <a:lstStyle/>
          <a:p>
            <a:pPr>
              <a:buFont typeface="Arial" panose="020B0604020202020204" pitchFamily="34" charset="0"/>
              <a:buNone/>
            </a:pPr>
            <a:r>
              <a:rPr lang="en-US" altLang="en-US" sz="1200" dirty="0">
                <a:latin typeface="Segoe UI Light" charset="0"/>
                <a:ea typeface="Segoe UI Light" charset="0"/>
                <a:cs typeface="Segoe UI Light" charset="0"/>
              </a:rPr>
              <a:t>To be the world’s </a:t>
            </a:r>
            <a:r>
              <a:rPr lang="en-US" altLang="en-US" sz="1200" b="1" dirty="0">
                <a:solidFill>
                  <a:srgbClr val="970000"/>
                </a:solidFill>
                <a:latin typeface="Segoe UI Light" charset="0"/>
                <a:ea typeface="Segoe UI Light" charset="0"/>
                <a:cs typeface="Segoe UI Light" charset="0"/>
              </a:rPr>
              <a:t>most innovative and influential</a:t>
            </a:r>
            <a:r>
              <a:rPr lang="en-US" altLang="en-US" sz="1200" dirty="0">
                <a:latin typeface="Segoe UI Light" charset="0"/>
                <a:ea typeface="Segoe UI Light" charset="0"/>
                <a:cs typeface="Segoe UI Light" charset="0"/>
              </a:rPr>
              <a:t> student-run consultancy.</a:t>
            </a:r>
          </a:p>
        </p:txBody>
      </p:sp>
      <p:cxnSp>
        <p:nvCxnSpPr>
          <p:cNvPr id="44" name="Straight Connector 43"/>
          <p:cNvCxnSpPr/>
          <p:nvPr/>
        </p:nvCxnSpPr>
        <p:spPr>
          <a:xfrm flipV="1">
            <a:off x="6806274" y="2571550"/>
            <a:ext cx="1" cy="697587"/>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75" name="Rectangle 74">
            <a:extLst>
              <a:ext uri="{FF2B5EF4-FFF2-40B4-BE49-F238E27FC236}">
                <a16:creationId xmlns:a16="http://schemas.microsoft.com/office/drawing/2014/main" id="{F49E50D3-A071-41D9-B699-CB0BBD762C2D}"/>
              </a:ext>
            </a:extLst>
          </p:cNvPr>
          <p:cNvSpPr/>
          <p:nvPr/>
        </p:nvSpPr>
        <p:spPr bwMode="auto">
          <a:xfrm>
            <a:off x="4731600" y="1422173"/>
            <a:ext cx="4149353" cy="522190"/>
          </a:xfrm>
          <a:prstGeom prst="rect">
            <a:avLst/>
          </a:prstGeom>
          <a:solidFill>
            <a:srgbClr val="960000"/>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b="1" dirty="0">
                <a:solidFill>
                  <a:schemeClr val="bg1"/>
                </a:solidFill>
                <a:latin typeface="Segoe UI Light" panose="020B0502040204020203" pitchFamily="34" charset="0"/>
                <a:cs typeface="Segoe UI Light" panose="020B0502040204020203" pitchFamily="34" charset="0"/>
              </a:rPr>
              <a:t>Organizational Structure</a:t>
            </a:r>
          </a:p>
        </p:txBody>
      </p:sp>
      <p:sp>
        <p:nvSpPr>
          <p:cNvPr id="48" name="Rectangle 3"/>
          <p:cNvSpPr txBox="1"/>
          <p:nvPr>
            <p:custDataLst>
              <p:tags r:id="rId1"/>
            </p:custDataLst>
          </p:nvPr>
        </p:nvSpPr>
        <p:spPr>
          <a:xfrm>
            <a:off x="4958151" y="2093929"/>
            <a:ext cx="3696245" cy="507507"/>
          </a:xfrm>
          <a:prstGeom prst="rect">
            <a:avLst/>
          </a:prstGeom>
          <a:solidFill>
            <a:schemeClr val="bg1"/>
          </a:solidFill>
          <a:ln w="9525">
            <a:solidFill>
              <a:srgbClr val="C00000"/>
            </a:solidFill>
            <a:prstDash val="lgDash"/>
            <a:miter lim="800000"/>
            <a:headEnd/>
            <a:tailEnd/>
          </a:ln>
        </p:spPr>
        <p:txBody>
          <a:bodyPr vert="horz" wrap="square" lIns="76200" tIns="76200" rIns="76200" bIns="76200" numCol="1" anchor="ctr" anchorCtr="0" compatLnSpc="1">
            <a:prstTxWarp prst="textNoShape">
              <a:avLst/>
            </a:prstTxWarp>
            <a:noAutofit/>
          </a:bodyPr>
          <a:lstStyle>
            <a:lvl1pPr marL="342900" lvl="0" indent="-342900" eaLnBrk="0" hangingPunct="0">
              <a:spcBef>
                <a:spcPct val="20000"/>
              </a:spcBef>
              <a:buFont typeface="Arial" panose="020B0604020202020204" pitchFamily="34" charset="0"/>
              <a:buChar char="•"/>
              <a:defRPr sz="3200">
                <a:latin typeface="+mn-lt"/>
                <a:cs typeface="Arial"/>
              </a:defRPr>
            </a:lvl1pPr>
            <a:lvl2pPr marL="742950" indent="-285750" eaLnBrk="0" hangingPunct="0">
              <a:spcBef>
                <a:spcPct val="20000"/>
              </a:spcBef>
              <a:buFont typeface="Arial" panose="020B0604020202020204" pitchFamily="34" charset="0"/>
              <a:buChar char="–"/>
              <a:defRPr sz="2800">
                <a:latin typeface="+mn-lt"/>
                <a:cs typeface="Arial"/>
              </a:defRPr>
            </a:lvl2pPr>
            <a:lvl3pPr marL="1143000" indent="-228600" eaLnBrk="0" hangingPunct="0">
              <a:spcBef>
                <a:spcPct val="20000"/>
              </a:spcBef>
              <a:buFont typeface="Arial" panose="020B0604020202020204" pitchFamily="34" charset="0"/>
              <a:buChar char="•"/>
              <a:defRPr sz="2400">
                <a:latin typeface="+mn-lt"/>
                <a:cs typeface="Arial"/>
              </a:defRPr>
            </a:lvl3pPr>
            <a:lvl4pPr marL="1600200" indent="-228600" eaLnBrk="0" hangingPunct="0">
              <a:spcBef>
                <a:spcPct val="20000"/>
              </a:spcBef>
              <a:buFont typeface="Arial" panose="020B0604020202020204" pitchFamily="34" charset="0"/>
              <a:buChar char="–"/>
              <a:defRPr sz="2000">
                <a:latin typeface="+mn-lt"/>
                <a:cs typeface="Arial"/>
              </a:defRPr>
            </a:lvl4pPr>
            <a:lvl5pPr marL="2057400" indent="-228600" eaLnBrk="0" hangingPunct="0">
              <a:spcBef>
                <a:spcPct val="20000"/>
              </a:spcBef>
              <a:buFont typeface="Arial" panose="020B0604020202020204" pitchFamily="34" charset="0"/>
              <a:buChar char="»"/>
              <a:defRPr sz="2000">
                <a:latin typeface="+mn-lt"/>
                <a:cs typeface="Arial"/>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pPr marL="0" indent="0">
              <a:buNone/>
            </a:pPr>
            <a:r>
              <a:rPr lang="en-US" sz="1200" b="1" dirty="0">
                <a:latin typeface="Segoe UI Light" panose="020B0502040204020203" pitchFamily="34" charset="0"/>
                <a:cs typeface="Segoe UI Light" panose="020B0502040204020203" pitchFamily="34" charset="0"/>
              </a:rPr>
              <a:t>Board of Directors: </a:t>
            </a:r>
            <a:r>
              <a:rPr lang="en-US" sz="1200" dirty="0">
                <a:latin typeface="Segoe UI Light" panose="020B0502040204020203" pitchFamily="34" charset="0"/>
                <a:cs typeface="Segoe UI Light" panose="020B0502040204020203" pitchFamily="34" charset="0"/>
              </a:rPr>
              <a:t>Provides project advisory, input on strategic direction and formal mentorship</a:t>
            </a:r>
          </a:p>
        </p:txBody>
      </p:sp>
      <p:sp>
        <p:nvSpPr>
          <p:cNvPr id="49" name="Rectangle 3"/>
          <p:cNvSpPr txBox="1"/>
          <p:nvPr>
            <p:custDataLst>
              <p:tags r:id="rId2"/>
            </p:custDataLst>
          </p:nvPr>
        </p:nvSpPr>
        <p:spPr>
          <a:xfrm>
            <a:off x="5245865" y="4898619"/>
            <a:ext cx="1477918" cy="380882"/>
          </a:xfrm>
          <a:prstGeom prst="rect">
            <a:avLst/>
          </a:prstGeom>
          <a:solidFill>
            <a:srgbClr val="F3F4F4"/>
          </a:solidFill>
          <a:ln w="9525">
            <a:solidFill>
              <a:srgbClr val="FFFFFF"/>
            </a:solidFill>
            <a:miter lim="800000"/>
            <a:headEnd/>
            <a:tailEnd/>
          </a:ln>
        </p:spPr>
        <p:txBody>
          <a:bodyPr vert="horz" wrap="square" lIns="76200" tIns="76200" rIns="76200" bIns="76200" numCol="1" anchor="ctr" anchorCtr="0" compatLnSpc="1">
            <a:prstTxWarp prst="textNoShape">
              <a:avLst/>
            </a:prstTxWarp>
            <a:noAutofit/>
          </a:bodyPr>
          <a:lstStyle>
            <a:lvl1pPr marL="342900" lvl="0" indent="-342900" eaLnBrk="0" hangingPunct="0">
              <a:spcBef>
                <a:spcPct val="20000"/>
              </a:spcBef>
              <a:buFont typeface="Arial" panose="020B0604020202020204" pitchFamily="34" charset="0"/>
              <a:buChar char="•"/>
              <a:defRPr sz="3200">
                <a:latin typeface="+mn-lt"/>
                <a:cs typeface="Arial"/>
              </a:defRPr>
            </a:lvl1pPr>
            <a:lvl2pPr marL="742950" indent="-285750" eaLnBrk="0" hangingPunct="0">
              <a:spcBef>
                <a:spcPct val="20000"/>
              </a:spcBef>
              <a:buFont typeface="Arial" panose="020B0604020202020204" pitchFamily="34" charset="0"/>
              <a:buChar char="–"/>
              <a:defRPr sz="2800">
                <a:latin typeface="+mn-lt"/>
                <a:cs typeface="Arial"/>
              </a:defRPr>
            </a:lvl2pPr>
            <a:lvl3pPr marL="1143000" indent="-228600" eaLnBrk="0" hangingPunct="0">
              <a:spcBef>
                <a:spcPct val="20000"/>
              </a:spcBef>
              <a:buFont typeface="Arial" panose="020B0604020202020204" pitchFamily="34" charset="0"/>
              <a:buChar char="•"/>
              <a:defRPr sz="2400">
                <a:latin typeface="+mn-lt"/>
                <a:cs typeface="Arial"/>
              </a:defRPr>
            </a:lvl3pPr>
            <a:lvl4pPr marL="1600200" indent="-228600" eaLnBrk="0" hangingPunct="0">
              <a:spcBef>
                <a:spcPct val="20000"/>
              </a:spcBef>
              <a:buFont typeface="Arial" panose="020B0604020202020204" pitchFamily="34" charset="0"/>
              <a:buChar char="–"/>
              <a:defRPr sz="2000">
                <a:latin typeface="+mn-lt"/>
                <a:cs typeface="Arial"/>
              </a:defRPr>
            </a:lvl4pPr>
            <a:lvl5pPr marL="2057400" indent="-228600" eaLnBrk="0" hangingPunct="0">
              <a:spcBef>
                <a:spcPct val="20000"/>
              </a:spcBef>
              <a:buFont typeface="Arial" panose="020B0604020202020204" pitchFamily="34" charset="0"/>
              <a:buChar char="»"/>
              <a:defRPr sz="2000">
                <a:latin typeface="+mn-lt"/>
                <a:cs typeface="Arial"/>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pPr marL="0" indent="0" algn="ctr">
              <a:buNone/>
            </a:pPr>
            <a:r>
              <a:rPr lang="en-US" sz="1200" b="1" dirty="0">
                <a:solidFill>
                  <a:sysClr val="windowText" lastClr="000000"/>
                </a:solidFill>
                <a:latin typeface="Segoe UI Light" panose="020B0502040204020203" pitchFamily="34" charset="0"/>
                <a:cs typeface="Segoe UI Light" panose="020B0502040204020203" pitchFamily="34" charset="0"/>
              </a:rPr>
              <a:t>9 Senior Project Managers</a:t>
            </a:r>
          </a:p>
        </p:txBody>
      </p:sp>
      <p:sp>
        <p:nvSpPr>
          <p:cNvPr id="57" name="Rectangle 3"/>
          <p:cNvSpPr txBox="1"/>
          <p:nvPr>
            <p:custDataLst>
              <p:tags r:id="rId3"/>
            </p:custDataLst>
          </p:nvPr>
        </p:nvSpPr>
        <p:spPr>
          <a:xfrm>
            <a:off x="4958149" y="2776756"/>
            <a:ext cx="3696247" cy="1167787"/>
          </a:xfrm>
          <a:prstGeom prst="rect">
            <a:avLst/>
          </a:prstGeom>
          <a:solidFill>
            <a:srgbClr val="F3F4F4"/>
          </a:solidFill>
          <a:ln w="9525">
            <a:solidFill>
              <a:srgbClr val="FFFFFF"/>
            </a:solidFill>
            <a:miter lim="800000"/>
            <a:headEnd/>
            <a:tailEnd/>
          </a:ln>
        </p:spPr>
        <p:txBody>
          <a:bodyPr vert="horz" wrap="square" lIns="76200" tIns="76200" rIns="76200" bIns="76200" numCol="1" anchor="ctr" anchorCtr="0" compatLnSpc="1">
            <a:prstTxWarp prst="textNoShape">
              <a:avLst/>
            </a:prstTxWarp>
            <a:noAutofit/>
          </a:bodyPr>
          <a:lstStyle>
            <a:lvl1pPr marL="342900" lvl="0" indent="-342900" eaLnBrk="0" hangingPunct="0">
              <a:spcBef>
                <a:spcPct val="20000"/>
              </a:spcBef>
              <a:buFont typeface="Arial" panose="020B0604020202020204" pitchFamily="34" charset="0"/>
              <a:buChar char="•"/>
              <a:defRPr sz="3200">
                <a:latin typeface="+mn-lt"/>
                <a:cs typeface="Arial"/>
              </a:defRPr>
            </a:lvl1pPr>
            <a:lvl2pPr marL="742950" indent="-285750" eaLnBrk="0" hangingPunct="0">
              <a:spcBef>
                <a:spcPct val="20000"/>
              </a:spcBef>
              <a:buFont typeface="Arial" panose="020B0604020202020204" pitchFamily="34" charset="0"/>
              <a:buChar char="–"/>
              <a:defRPr sz="2800">
                <a:latin typeface="+mn-lt"/>
                <a:cs typeface="Arial"/>
              </a:defRPr>
            </a:lvl2pPr>
            <a:lvl3pPr marL="1143000" indent="-228600" eaLnBrk="0" hangingPunct="0">
              <a:spcBef>
                <a:spcPct val="20000"/>
              </a:spcBef>
              <a:buFont typeface="Arial" panose="020B0604020202020204" pitchFamily="34" charset="0"/>
              <a:buChar char="•"/>
              <a:defRPr sz="2400">
                <a:latin typeface="+mn-lt"/>
                <a:cs typeface="Arial"/>
              </a:defRPr>
            </a:lvl3pPr>
            <a:lvl4pPr marL="1600200" indent="-228600" eaLnBrk="0" hangingPunct="0">
              <a:spcBef>
                <a:spcPct val="20000"/>
              </a:spcBef>
              <a:buFont typeface="Arial" panose="020B0604020202020204" pitchFamily="34" charset="0"/>
              <a:buChar char="–"/>
              <a:defRPr sz="2000">
                <a:latin typeface="+mn-lt"/>
                <a:cs typeface="Arial"/>
              </a:defRPr>
            </a:lvl4pPr>
            <a:lvl5pPr marL="2057400" indent="-228600" eaLnBrk="0" hangingPunct="0">
              <a:spcBef>
                <a:spcPct val="20000"/>
              </a:spcBef>
              <a:buFont typeface="Arial" panose="020B0604020202020204" pitchFamily="34" charset="0"/>
              <a:buChar char="»"/>
              <a:defRPr sz="2000">
                <a:latin typeface="+mn-lt"/>
                <a:cs typeface="Arial"/>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pPr marL="0" indent="0">
              <a:buNone/>
            </a:pPr>
            <a:r>
              <a:rPr lang="en-US" sz="1200" b="1" dirty="0">
                <a:solidFill>
                  <a:sysClr val="windowText" lastClr="000000"/>
                </a:solidFill>
                <a:latin typeface="Segoe UI Light" panose="020B0502040204020203" pitchFamily="34" charset="0"/>
                <a:cs typeface="Segoe UI Light" panose="020B0502040204020203" pitchFamily="34" charset="0"/>
              </a:rPr>
              <a:t>1 Managing Partner: </a:t>
            </a:r>
            <a:r>
              <a:rPr lang="en-US" sz="1200" dirty="0">
                <a:solidFill>
                  <a:sysClr val="windowText" lastClr="000000"/>
                </a:solidFill>
                <a:latin typeface="Segoe UI Light" panose="020B0502040204020203" pitchFamily="34" charset="0"/>
                <a:cs typeface="Segoe UI Light" panose="020B0502040204020203" pitchFamily="34" charset="0"/>
              </a:rPr>
              <a:t>Manage Board of Directors / alumni relations, oversee people development and hiring processes, set strategic direction for CREO </a:t>
            </a:r>
          </a:p>
          <a:p>
            <a:pPr marL="0" indent="0">
              <a:buNone/>
            </a:pPr>
            <a:r>
              <a:rPr lang="en-US" sz="1200" b="1" dirty="0">
                <a:solidFill>
                  <a:sysClr val="windowText" lastClr="000000"/>
                </a:solidFill>
                <a:latin typeface="Segoe UI Light" panose="020B0502040204020203" pitchFamily="34" charset="0"/>
                <a:cs typeface="Segoe UI Light" panose="020B0502040204020203" pitchFamily="34" charset="0"/>
              </a:rPr>
              <a:t>2 Managing Directors: </a:t>
            </a:r>
            <a:r>
              <a:rPr lang="en-US" sz="1200" dirty="0">
                <a:solidFill>
                  <a:sysClr val="windowText" lastClr="000000"/>
                </a:solidFill>
                <a:latin typeface="Segoe UI Light" panose="020B0502040204020203" pitchFamily="34" charset="0"/>
                <a:cs typeface="Segoe UI Light" panose="020B0502040204020203" pitchFamily="34" charset="0"/>
              </a:rPr>
              <a:t>Oversee project work, lead client acquisition processes, set strategic direction for CREO </a:t>
            </a:r>
          </a:p>
        </p:txBody>
      </p:sp>
      <p:sp>
        <p:nvSpPr>
          <p:cNvPr id="56" name="Rectangle 3"/>
          <p:cNvSpPr txBox="1"/>
          <p:nvPr>
            <p:custDataLst>
              <p:tags r:id="rId4"/>
            </p:custDataLst>
          </p:nvPr>
        </p:nvSpPr>
        <p:spPr>
          <a:xfrm>
            <a:off x="6293456" y="4080078"/>
            <a:ext cx="1025635" cy="683006"/>
          </a:xfrm>
          <a:prstGeom prst="rect">
            <a:avLst/>
          </a:prstGeom>
          <a:solidFill>
            <a:schemeClr val="bg1"/>
          </a:solidFill>
          <a:ln w="9525">
            <a:solidFill>
              <a:srgbClr val="C00000"/>
            </a:solidFill>
            <a:prstDash val="lgDash"/>
            <a:miter lim="800000"/>
            <a:headEnd/>
            <a:tailEnd/>
          </a:ln>
        </p:spPr>
        <p:txBody>
          <a:bodyPr vert="horz" wrap="square" lIns="76200" tIns="76200" rIns="76200" bIns="76200" numCol="1" anchor="ctr" anchorCtr="0" compatLnSpc="1">
            <a:prstTxWarp prst="textNoShape">
              <a:avLst/>
            </a:prstTxWarp>
            <a:noAutofit/>
          </a:bodyPr>
          <a:lstStyle>
            <a:lvl1pPr marL="342900" lvl="0" indent="-342900" eaLnBrk="0" hangingPunct="0">
              <a:spcBef>
                <a:spcPct val="20000"/>
              </a:spcBef>
              <a:buFont typeface="Arial" panose="020B0604020202020204" pitchFamily="34" charset="0"/>
              <a:buChar char="•"/>
              <a:defRPr sz="3200">
                <a:latin typeface="+mn-lt"/>
                <a:cs typeface="Arial"/>
              </a:defRPr>
            </a:lvl1pPr>
            <a:lvl2pPr marL="742950" indent="-285750" eaLnBrk="0" hangingPunct="0">
              <a:spcBef>
                <a:spcPct val="20000"/>
              </a:spcBef>
              <a:buFont typeface="Arial" panose="020B0604020202020204" pitchFamily="34" charset="0"/>
              <a:buChar char="–"/>
              <a:defRPr sz="2800">
                <a:latin typeface="+mn-lt"/>
                <a:cs typeface="Arial"/>
              </a:defRPr>
            </a:lvl2pPr>
            <a:lvl3pPr marL="1143000" indent="-228600" eaLnBrk="0" hangingPunct="0">
              <a:spcBef>
                <a:spcPct val="20000"/>
              </a:spcBef>
              <a:buFont typeface="Arial" panose="020B0604020202020204" pitchFamily="34" charset="0"/>
              <a:buChar char="•"/>
              <a:defRPr sz="2400">
                <a:latin typeface="+mn-lt"/>
                <a:cs typeface="Arial"/>
              </a:defRPr>
            </a:lvl3pPr>
            <a:lvl4pPr marL="1600200" indent="-228600" eaLnBrk="0" hangingPunct="0">
              <a:spcBef>
                <a:spcPct val="20000"/>
              </a:spcBef>
              <a:buFont typeface="Arial" panose="020B0604020202020204" pitchFamily="34" charset="0"/>
              <a:buChar char="–"/>
              <a:defRPr sz="2000">
                <a:latin typeface="+mn-lt"/>
                <a:cs typeface="Arial"/>
              </a:defRPr>
            </a:lvl4pPr>
            <a:lvl5pPr marL="2057400" indent="-228600" eaLnBrk="0" hangingPunct="0">
              <a:spcBef>
                <a:spcPct val="20000"/>
              </a:spcBef>
              <a:buFont typeface="Arial" panose="020B0604020202020204" pitchFamily="34" charset="0"/>
              <a:buChar char="»"/>
              <a:defRPr sz="2000">
                <a:latin typeface="+mn-lt"/>
                <a:cs typeface="Arial"/>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pPr marL="0" indent="0" algn="ctr">
              <a:buNone/>
            </a:pPr>
            <a:r>
              <a:rPr lang="en-US" sz="1200" b="1" dirty="0">
                <a:latin typeface="Segoe UI Light" panose="020B0502040204020203" pitchFamily="34" charset="0"/>
                <a:cs typeface="Segoe UI Light" panose="020B0502040204020203" pitchFamily="34" charset="0"/>
              </a:rPr>
              <a:t>Alumni: </a:t>
            </a:r>
            <a:r>
              <a:rPr lang="en-US" sz="1200" dirty="0">
                <a:latin typeface="Segoe UI Light" panose="020B0502040204020203" pitchFamily="34" charset="0"/>
                <a:cs typeface="Segoe UI Light" panose="020B0502040204020203" pitchFamily="34" charset="0"/>
              </a:rPr>
              <a:t>Provide </a:t>
            </a:r>
            <a:r>
              <a:rPr lang="en-US" sz="1200">
                <a:latin typeface="Segoe UI Light" panose="020B0502040204020203" pitchFamily="34" charset="0"/>
                <a:cs typeface="Segoe UI Light" panose="020B0502040204020203" pitchFamily="34" charset="0"/>
              </a:rPr>
              <a:t>1-on-1 mentorship</a:t>
            </a:r>
            <a:endParaRPr lang="en-US" sz="1200" b="1" dirty="0">
              <a:latin typeface="Segoe UI Light" panose="020B0502040204020203" pitchFamily="34" charset="0"/>
              <a:cs typeface="Segoe UI Light" panose="020B0502040204020203" pitchFamily="34" charset="0"/>
            </a:endParaRPr>
          </a:p>
        </p:txBody>
      </p:sp>
      <p:cxnSp>
        <p:nvCxnSpPr>
          <p:cNvPr id="12" name="Straight Connector 11"/>
          <p:cNvCxnSpPr/>
          <p:nvPr/>
        </p:nvCxnSpPr>
        <p:spPr>
          <a:xfrm flipH="1">
            <a:off x="5970368" y="4421581"/>
            <a:ext cx="323088" cy="0"/>
          </a:xfrm>
          <a:prstGeom prst="line">
            <a:avLst/>
          </a:prstGeom>
          <a:ln>
            <a:solidFill>
              <a:srgbClr val="C23724"/>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638292" y="3944543"/>
            <a:ext cx="3887" cy="954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7319091" y="4421581"/>
            <a:ext cx="323088" cy="0"/>
          </a:xfrm>
          <a:prstGeom prst="line">
            <a:avLst/>
          </a:prstGeom>
          <a:ln>
            <a:solidFill>
              <a:srgbClr val="C23724"/>
            </a:solidFill>
            <a:prstDash val="dash"/>
          </a:ln>
        </p:spPr>
        <p:style>
          <a:lnRef idx="1">
            <a:schemeClr val="accent1"/>
          </a:lnRef>
          <a:fillRef idx="0">
            <a:schemeClr val="accent1"/>
          </a:fillRef>
          <a:effectRef idx="0">
            <a:schemeClr val="accent1"/>
          </a:effectRef>
          <a:fontRef idx="minor">
            <a:schemeClr val="tx1"/>
          </a:fontRef>
        </p:style>
      </p:cxnSp>
      <p:sp>
        <p:nvSpPr>
          <p:cNvPr id="61" name="Rectangle 3"/>
          <p:cNvSpPr txBox="1"/>
          <p:nvPr>
            <p:custDataLst>
              <p:tags r:id="rId5"/>
            </p:custDataLst>
          </p:nvPr>
        </p:nvSpPr>
        <p:spPr>
          <a:xfrm>
            <a:off x="6912858" y="4892926"/>
            <a:ext cx="1477918" cy="386574"/>
          </a:xfrm>
          <a:prstGeom prst="rect">
            <a:avLst/>
          </a:prstGeom>
          <a:solidFill>
            <a:srgbClr val="F3F4F4"/>
          </a:solidFill>
          <a:ln w="9525">
            <a:solidFill>
              <a:srgbClr val="FFFFFF"/>
            </a:solidFill>
            <a:miter lim="800000"/>
            <a:headEnd/>
            <a:tailEnd/>
          </a:ln>
        </p:spPr>
        <p:txBody>
          <a:bodyPr vert="horz" wrap="square" lIns="76200" tIns="76200" rIns="76200" bIns="76200" numCol="1" anchor="ctr" anchorCtr="0" compatLnSpc="1">
            <a:prstTxWarp prst="textNoShape">
              <a:avLst/>
            </a:prstTxWarp>
            <a:noAutofit/>
          </a:bodyPr>
          <a:lstStyle>
            <a:lvl1pPr marL="342900" lvl="0" indent="-342900" eaLnBrk="0" hangingPunct="0">
              <a:spcBef>
                <a:spcPct val="20000"/>
              </a:spcBef>
              <a:buFont typeface="Arial" panose="020B0604020202020204" pitchFamily="34" charset="0"/>
              <a:buChar char="•"/>
              <a:defRPr sz="3200">
                <a:latin typeface="+mn-lt"/>
                <a:cs typeface="Arial"/>
              </a:defRPr>
            </a:lvl1pPr>
            <a:lvl2pPr marL="742950" indent="-285750" eaLnBrk="0" hangingPunct="0">
              <a:spcBef>
                <a:spcPct val="20000"/>
              </a:spcBef>
              <a:buFont typeface="Arial" panose="020B0604020202020204" pitchFamily="34" charset="0"/>
              <a:buChar char="–"/>
              <a:defRPr sz="2800">
                <a:latin typeface="+mn-lt"/>
                <a:cs typeface="Arial"/>
              </a:defRPr>
            </a:lvl2pPr>
            <a:lvl3pPr marL="1143000" indent="-228600" eaLnBrk="0" hangingPunct="0">
              <a:spcBef>
                <a:spcPct val="20000"/>
              </a:spcBef>
              <a:buFont typeface="Arial" panose="020B0604020202020204" pitchFamily="34" charset="0"/>
              <a:buChar char="•"/>
              <a:defRPr sz="2400">
                <a:latin typeface="+mn-lt"/>
                <a:cs typeface="Arial"/>
              </a:defRPr>
            </a:lvl3pPr>
            <a:lvl4pPr marL="1600200" indent="-228600" eaLnBrk="0" hangingPunct="0">
              <a:spcBef>
                <a:spcPct val="20000"/>
              </a:spcBef>
              <a:buFont typeface="Arial" panose="020B0604020202020204" pitchFamily="34" charset="0"/>
              <a:buChar char="–"/>
              <a:defRPr sz="2000">
                <a:latin typeface="+mn-lt"/>
                <a:cs typeface="Arial"/>
              </a:defRPr>
            </a:lvl4pPr>
            <a:lvl5pPr marL="2057400" indent="-228600" eaLnBrk="0" hangingPunct="0">
              <a:spcBef>
                <a:spcPct val="20000"/>
              </a:spcBef>
              <a:buFont typeface="Arial" panose="020B0604020202020204" pitchFamily="34" charset="0"/>
              <a:buChar char="»"/>
              <a:defRPr sz="2000">
                <a:latin typeface="+mn-lt"/>
                <a:cs typeface="Arial"/>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pPr marL="0" indent="0" algn="ctr">
              <a:buNone/>
            </a:pPr>
            <a:r>
              <a:rPr lang="en-US" sz="1200" b="1" dirty="0">
                <a:solidFill>
                  <a:sysClr val="windowText" lastClr="000000"/>
                </a:solidFill>
                <a:latin typeface="Segoe UI Light" panose="020B0502040204020203" pitchFamily="34" charset="0"/>
                <a:cs typeface="Segoe UI Light" panose="020B0502040204020203" pitchFamily="34" charset="0"/>
              </a:rPr>
              <a:t>2 Marketing Directors</a:t>
            </a:r>
          </a:p>
        </p:txBody>
      </p:sp>
      <p:cxnSp>
        <p:nvCxnSpPr>
          <p:cNvPr id="63" name="Straight Connector 62"/>
          <p:cNvCxnSpPr>
            <a:cxnSpLocks/>
            <a:stCxn id="49" idx="2"/>
            <a:endCxn id="43" idx="0"/>
          </p:cNvCxnSpPr>
          <p:nvPr/>
        </p:nvCxnSpPr>
        <p:spPr>
          <a:xfrm>
            <a:off x="5984824" y="5279501"/>
            <a:ext cx="0" cy="5331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tangle 3"/>
          <p:cNvSpPr txBox="1"/>
          <p:nvPr>
            <p:custDataLst>
              <p:tags r:id="rId6"/>
            </p:custDataLst>
          </p:nvPr>
        </p:nvSpPr>
        <p:spPr>
          <a:xfrm>
            <a:off x="5245865" y="5336717"/>
            <a:ext cx="1477918" cy="380882"/>
          </a:xfrm>
          <a:prstGeom prst="rect">
            <a:avLst/>
          </a:prstGeom>
          <a:solidFill>
            <a:srgbClr val="F3F4F4"/>
          </a:solidFill>
          <a:ln w="9525">
            <a:solidFill>
              <a:srgbClr val="FFFFFF"/>
            </a:solidFill>
            <a:miter lim="800000"/>
            <a:headEnd/>
            <a:tailEnd/>
          </a:ln>
        </p:spPr>
        <p:txBody>
          <a:bodyPr vert="horz" wrap="square" lIns="76200" tIns="76200" rIns="76200" bIns="76200" numCol="1" anchor="ctr" anchorCtr="0" compatLnSpc="1">
            <a:prstTxWarp prst="textNoShape">
              <a:avLst/>
            </a:prstTxWarp>
            <a:noAutofit/>
          </a:bodyPr>
          <a:lstStyle>
            <a:lvl1pPr marL="342900" lvl="0" indent="-342900" eaLnBrk="0" hangingPunct="0">
              <a:spcBef>
                <a:spcPct val="20000"/>
              </a:spcBef>
              <a:buFont typeface="Arial" panose="020B0604020202020204" pitchFamily="34" charset="0"/>
              <a:buChar char="•"/>
              <a:defRPr sz="3200">
                <a:latin typeface="+mn-lt"/>
                <a:cs typeface="Arial"/>
              </a:defRPr>
            </a:lvl1pPr>
            <a:lvl2pPr marL="742950" indent="-285750" eaLnBrk="0" hangingPunct="0">
              <a:spcBef>
                <a:spcPct val="20000"/>
              </a:spcBef>
              <a:buFont typeface="Arial" panose="020B0604020202020204" pitchFamily="34" charset="0"/>
              <a:buChar char="–"/>
              <a:defRPr sz="2800">
                <a:latin typeface="+mn-lt"/>
                <a:cs typeface="Arial"/>
              </a:defRPr>
            </a:lvl2pPr>
            <a:lvl3pPr marL="1143000" indent="-228600" eaLnBrk="0" hangingPunct="0">
              <a:spcBef>
                <a:spcPct val="20000"/>
              </a:spcBef>
              <a:buFont typeface="Arial" panose="020B0604020202020204" pitchFamily="34" charset="0"/>
              <a:buChar char="•"/>
              <a:defRPr sz="2400">
                <a:latin typeface="+mn-lt"/>
                <a:cs typeface="Arial"/>
              </a:defRPr>
            </a:lvl3pPr>
            <a:lvl4pPr marL="1600200" indent="-228600" eaLnBrk="0" hangingPunct="0">
              <a:spcBef>
                <a:spcPct val="20000"/>
              </a:spcBef>
              <a:buFont typeface="Arial" panose="020B0604020202020204" pitchFamily="34" charset="0"/>
              <a:buChar char="–"/>
              <a:defRPr sz="2000">
                <a:latin typeface="+mn-lt"/>
                <a:cs typeface="Arial"/>
              </a:defRPr>
            </a:lvl4pPr>
            <a:lvl5pPr marL="2057400" indent="-228600" eaLnBrk="0" hangingPunct="0">
              <a:spcBef>
                <a:spcPct val="20000"/>
              </a:spcBef>
              <a:buFont typeface="Arial" panose="020B0604020202020204" pitchFamily="34" charset="0"/>
              <a:buChar char="»"/>
              <a:defRPr sz="2000">
                <a:latin typeface="+mn-lt"/>
                <a:cs typeface="Arial"/>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pPr marL="0" indent="0" algn="ctr">
              <a:buNone/>
            </a:pPr>
            <a:r>
              <a:rPr lang="en-US" sz="1200" b="1" dirty="0">
                <a:solidFill>
                  <a:sysClr val="windowText" lastClr="000000"/>
                </a:solidFill>
                <a:latin typeface="Segoe UI Light" panose="020B0502040204020203" pitchFamily="34" charset="0"/>
                <a:cs typeface="Segoe UI Light" panose="020B0502040204020203" pitchFamily="34" charset="0"/>
              </a:rPr>
              <a:t>8 Project Managers</a:t>
            </a:r>
          </a:p>
        </p:txBody>
      </p:sp>
      <p:cxnSp>
        <p:nvCxnSpPr>
          <p:cNvPr id="65" name="Straight Connector 64"/>
          <p:cNvCxnSpPr>
            <a:cxnSpLocks/>
          </p:cNvCxnSpPr>
          <p:nvPr/>
        </p:nvCxnSpPr>
        <p:spPr>
          <a:xfrm>
            <a:off x="7651817" y="5271530"/>
            <a:ext cx="0" cy="61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Rectangle 3"/>
          <p:cNvSpPr txBox="1"/>
          <p:nvPr>
            <p:custDataLst>
              <p:tags r:id="rId7"/>
            </p:custDataLst>
          </p:nvPr>
        </p:nvSpPr>
        <p:spPr>
          <a:xfrm>
            <a:off x="6912858" y="5336427"/>
            <a:ext cx="1477918" cy="386574"/>
          </a:xfrm>
          <a:prstGeom prst="rect">
            <a:avLst/>
          </a:prstGeom>
          <a:solidFill>
            <a:srgbClr val="F3F4F4"/>
          </a:solidFill>
          <a:ln w="9525">
            <a:solidFill>
              <a:srgbClr val="FFFFFF"/>
            </a:solidFill>
            <a:miter lim="800000"/>
            <a:headEnd/>
            <a:tailEnd/>
          </a:ln>
        </p:spPr>
        <p:txBody>
          <a:bodyPr vert="horz" wrap="square" lIns="76200" tIns="76200" rIns="76200" bIns="76200" numCol="1" anchor="ctr" anchorCtr="0" compatLnSpc="1">
            <a:prstTxWarp prst="textNoShape">
              <a:avLst/>
            </a:prstTxWarp>
            <a:noAutofit/>
          </a:bodyPr>
          <a:lstStyle>
            <a:lvl1pPr marL="342900" lvl="0" indent="-342900" eaLnBrk="0" hangingPunct="0">
              <a:spcBef>
                <a:spcPct val="20000"/>
              </a:spcBef>
              <a:buFont typeface="Arial" panose="020B0604020202020204" pitchFamily="34" charset="0"/>
              <a:buChar char="•"/>
              <a:defRPr sz="3200">
                <a:latin typeface="+mn-lt"/>
                <a:cs typeface="Arial"/>
              </a:defRPr>
            </a:lvl1pPr>
            <a:lvl2pPr marL="742950" indent="-285750" eaLnBrk="0" hangingPunct="0">
              <a:spcBef>
                <a:spcPct val="20000"/>
              </a:spcBef>
              <a:buFont typeface="Arial" panose="020B0604020202020204" pitchFamily="34" charset="0"/>
              <a:buChar char="–"/>
              <a:defRPr sz="2800">
                <a:latin typeface="+mn-lt"/>
                <a:cs typeface="Arial"/>
              </a:defRPr>
            </a:lvl2pPr>
            <a:lvl3pPr marL="1143000" indent="-228600" eaLnBrk="0" hangingPunct="0">
              <a:spcBef>
                <a:spcPct val="20000"/>
              </a:spcBef>
              <a:buFont typeface="Arial" panose="020B0604020202020204" pitchFamily="34" charset="0"/>
              <a:buChar char="•"/>
              <a:defRPr sz="2400">
                <a:latin typeface="+mn-lt"/>
                <a:cs typeface="Arial"/>
              </a:defRPr>
            </a:lvl3pPr>
            <a:lvl4pPr marL="1600200" indent="-228600" eaLnBrk="0" hangingPunct="0">
              <a:spcBef>
                <a:spcPct val="20000"/>
              </a:spcBef>
              <a:buFont typeface="Arial" panose="020B0604020202020204" pitchFamily="34" charset="0"/>
              <a:buChar char="–"/>
              <a:defRPr sz="2000">
                <a:latin typeface="+mn-lt"/>
                <a:cs typeface="Arial"/>
              </a:defRPr>
            </a:lvl4pPr>
            <a:lvl5pPr marL="2057400" indent="-228600" eaLnBrk="0" hangingPunct="0">
              <a:spcBef>
                <a:spcPct val="20000"/>
              </a:spcBef>
              <a:buFont typeface="Arial" panose="020B0604020202020204" pitchFamily="34" charset="0"/>
              <a:buChar char="»"/>
              <a:defRPr sz="2000">
                <a:latin typeface="+mn-lt"/>
                <a:cs typeface="Arial"/>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pPr marL="0" indent="0" algn="ctr">
              <a:buNone/>
            </a:pPr>
            <a:r>
              <a:rPr lang="en-US" sz="1200" b="1" dirty="0">
                <a:solidFill>
                  <a:sysClr val="windowText" lastClr="000000"/>
                </a:solidFill>
                <a:latin typeface="Segoe UI Light" panose="020B0502040204020203" pitchFamily="34" charset="0"/>
                <a:cs typeface="Segoe UI Light" panose="020B0502040204020203" pitchFamily="34" charset="0"/>
              </a:rPr>
              <a:t>1 Sales Director</a:t>
            </a:r>
          </a:p>
        </p:txBody>
      </p:sp>
      <p:sp>
        <p:nvSpPr>
          <p:cNvPr id="43" name="Rectangle 3">
            <a:extLst>
              <a:ext uri="{FF2B5EF4-FFF2-40B4-BE49-F238E27FC236}">
                <a16:creationId xmlns:a16="http://schemas.microsoft.com/office/drawing/2014/main" id="{7BD8275E-AE2A-104B-B92D-E5E2BD9E570A}"/>
              </a:ext>
            </a:extLst>
          </p:cNvPr>
          <p:cNvSpPr txBox="1"/>
          <p:nvPr>
            <p:custDataLst>
              <p:tags r:id="rId8"/>
            </p:custDataLst>
          </p:nvPr>
        </p:nvSpPr>
        <p:spPr>
          <a:xfrm>
            <a:off x="5245865" y="5812681"/>
            <a:ext cx="1477918" cy="380882"/>
          </a:xfrm>
          <a:prstGeom prst="rect">
            <a:avLst/>
          </a:prstGeom>
          <a:solidFill>
            <a:srgbClr val="F3F4F4"/>
          </a:solidFill>
          <a:ln w="9525">
            <a:solidFill>
              <a:srgbClr val="FFFFFF"/>
            </a:solidFill>
            <a:miter lim="800000"/>
            <a:headEnd/>
            <a:tailEnd/>
          </a:ln>
        </p:spPr>
        <p:txBody>
          <a:bodyPr vert="horz" wrap="square" lIns="76200" tIns="76200" rIns="76200" bIns="76200" numCol="1" anchor="ctr" anchorCtr="0" compatLnSpc="1">
            <a:prstTxWarp prst="textNoShape">
              <a:avLst/>
            </a:prstTxWarp>
            <a:noAutofit/>
          </a:bodyPr>
          <a:lstStyle>
            <a:lvl1pPr marL="342900" lvl="0" indent="-342900" eaLnBrk="0" hangingPunct="0">
              <a:spcBef>
                <a:spcPct val="20000"/>
              </a:spcBef>
              <a:buFont typeface="Arial" panose="020B0604020202020204" pitchFamily="34" charset="0"/>
              <a:buChar char="•"/>
              <a:defRPr sz="3200">
                <a:latin typeface="+mn-lt"/>
                <a:cs typeface="Arial"/>
              </a:defRPr>
            </a:lvl1pPr>
            <a:lvl2pPr marL="742950" indent="-285750" eaLnBrk="0" hangingPunct="0">
              <a:spcBef>
                <a:spcPct val="20000"/>
              </a:spcBef>
              <a:buFont typeface="Arial" panose="020B0604020202020204" pitchFamily="34" charset="0"/>
              <a:buChar char="–"/>
              <a:defRPr sz="2800">
                <a:latin typeface="+mn-lt"/>
                <a:cs typeface="Arial"/>
              </a:defRPr>
            </a:lvl2pPr>
            <a:lvl3pPr marL="1143000" indent="-228600" eaLnBrk="0" hangingPunct="0">
              <a:spcBef>
                <a:spcPct val="20000"/>
              </a:spcBef>
              <a:buFont typeface="Arial" panose="020B0604020202020204" pitchFamily="34" charset="0"/>
              <a:buChar char="•"/>
              <a:defRPr sz="2400">
                <a:latin typeface="+mn-lt"/>
                <a:cs typeface="Arial"/>
              </a:defRPr>
            </a:lvl3pPr>
            <a:lvl4pPr marL="1600200" indent="-228600" eaLnBrk="0" hangingPunct="0">
              <a:spcBef>
                <a:spcPct val="20000"/>
              </a:spcBef>
              <a:buFont typeface="Arial" panose="020B0604020202020204" pitchFamily="34" charset="0"/>
              <a:buChar char="–"/>
              <a:defRPr sz="2000">
                <a:latin typeface="+mn-lt"/>
                <a:cs typeface="Arial"/>
              </a:defRPr>
            </a:lvl4pPr>
            <a:lvl5pPr marL="2057400" indent="-228600" eaLnBrk="0" hangingPunct="0">
              <a:spcBef>
                <a:spcPct val="20000"/>
              </a:spcBef>
              <a:buFont typeface="Arial" panose="020B0604020202020204" pitchFamily="34" charset="0"/>
              <a:buChar char="»"/>
              <a:defRPr sz="2000">
                <a:latin typeface="+mn-lt"/>
                <a:cs typeface="Arial"/>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pPr marL="0" indent="0" algn="ctr">
              <a:buNone/>
            </a:pPr>
            <a:r>
              <a:rPr lang="en-US" sz="1200" b="1" dirty="0">
                <a:solidFill>
                  <a:sysClr val="windowText" lastClr="000000"/>
                </a:solidFill>
                <a:latin typeface="Segoe UI Light" panose="020B0502040204020203" pitchFamily="34" charset="0"/>
                <a:cs typeface="Segoe UI Light" panose="020B0502040204020203" pitchFamily="34" charset="0"/>
              </a:rPr>
              <a:t>10 Consultants</a:t>
            </a:r>
          </a:p>
        </p:txBody>
      </p:sp>
      <p:sp>
        <p:nvSpPr>
          <p:cNvPr id="45" name="Rectangle 3">
            <a:extLst>
              <a:ext uri="{FF2B5EF4-FFF2-40B4-BE49-F238E27FC236}">
                <a16:creationId xmlns:a16="http://schemas.microsoft.com/office/drawing/2014/main" id="{5B019853-BEBA-284C-A69C-33997FC334CA}"/>
              </a:ext>
            </a:extLst>
          </p:cNvPr>
          <p:cNvSpPr txBox="1"/>
          <p:nvPr>
            <p:custDataLst>
              <p:tags r:id="rId9"/>
            </p:custDataLst>
          </p:nvPr>
        </p:nvSpPr>
        <p:spPr>
          <a:xfrm>
            <a:off x="6912858" y="5809835"/>
            <a:ext cx="1477918" cy="386574"/>
          </a:xfrm>
          <a:prstGeom prst="rect">
            <a:avLst/>
          </a:prstGeom>
          <a:solidFill>
            <a:srgbClr val="F3F4F4"/>
          </a:solidFill>
          <a:ln w="9525">
            <a:solidFill>
              <a:srgbClr val="FFFFFF"/>
            </a:solidFill>
            <a:miter lim="800000"/>
            <a:headEnd/>
            <a:tailEnd/>
          </a:ln>
        </p:spPr>
        <p:txBody>
          <a:bodyPr vert="horz" wrap="square" lIns="76200" tIns="76200" rIns="76200" bIns="76200" numCol="1" anchor="ctr" anchorCtr="0" compatLnSpc="1">
            <a:prstTxWarp prst="textNoShape">
              <a:avLst/>
            </a:prstTxWarp>
            <a:noAutofit/>
          </a:bodyPr>
          <a:lstStyle>
            <a:lvl1pPr marL="342900" lvl="0" indent="-342900" eaLnBrk="0" hangingPunct="0">
              <a:spcBef>
                <a:spcPct val="20000"/>
              </a:spcBef>
              <a:buFont typeface="Arial" panose="020B0604020202020204" pitchFamily="34" charset="0"/>
              <a:buChar char="•"/>
              <a:defRPr sz="3200">
                <a:latin typeface="+mn-lt"/>
                <a:cs typeface="Arial"/>
              </a:defRPr>
            </a:lvl1pPr>
            <a:lvl2pPr marL="742950" indent="-285750" eaLnBrk="0" hangingPunct="0">
              <a:spcBef>
                <a:spcPct val="20000"/>
              </a:spcBef>
              <a:buFont typeface="Arial" panose="020B0604020202020204" pitchFamily="34" charset="0"/>
              <a:buChar char="–"/>
              <a:defRPr sz="2800">
                <a:latin typeface="+mn-lt"/>
                <a:cs typeface="Arial"/>
              </a:defRPr>
            </a:lvl2pPr>
            <a:lvl3pPr marL="1143000" indent="-228600" eaLnBrk="0" hangingPunct="0">
              <a:spcBef>
                <a:spcPct val="20000"/>
              </a:spcBef>
              <a:buFont typeface="Arial" panose="020B0604020202020204" pitchFamily="34" charset="0"/>
              <a:buChar char="•"/>
              <a:defRPr sz="2400">
                <a:latin typeface="+mn-lt"/>
                <a:cs typeface="Arial"/>
              </a:defRPr>
            </a:lvl3pPr>
            <a:lvl4pPr marL="1600200" indent="-228600" eaLnBrk="0" hangingPunct="0">
              <a:spcBef>
                <a:spcPct val="20000"/>
              </a:spcBef>
              <a:buFont typeface="Arial" panose="020B0604020202020204" pitchFamily="34" charset="0"/>
              <a:buChar char="–"/>
              <a:defRPr sz="2000">
                <a:latin typeface="+mn-lt"/>
                <a:cs typeface="Arial"/>
              </a:defRPr>
            </a:lvl4pPr>
            <a:lvl5pPr marL="2057400" indent="-228600" eaLnBrk="0" hangingPunct="0">
              <a:spcBef>
                <a:spcPct val="20000"/>
              </a:spcBef>
              <a:buFont typeface="Arial" panose="020B0604020202020204" pitchFamily="34" charset="0"/>
              <a:buChar char="»"/>
              <a:defRPr sz="2000">
                <a:latin typeface="+mn-lt"/>
                <a:cs typeface="Arial"/>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pPr marL="0" indent="0" algn="ctr">
              <a:buNone/>
            </a:pPr>
            <a:r>
              <a:rPr lang="en-US" sz="1200" b="1" dirty="0">
                <a:solidFill>
                  <a:sysClr val="windowText" lastClr="000000"/>
                </a:solidFill>
                <a:latin typeface="Segoe UI Light" panose="020B0502040204020203" pitchFamily="34" charset="0"/>
                <a:cs typeface="Segoe UI Light" panose="020B0502040204020203" pitchFamily="34" charset="0"/>
              </a:rPr>
              <a:t>1 Marketing Coordinator</a:t>
            </a:r>
          </a:p>
        </p:txBody>
      </p:sp>
    </p:spTree>
    <p:extLst>
      <p:ext uri="{BB962C8B-B14F-4D97-AF65-F5344CB8AC3E}">
        <p14:creationId xmlns:p14="http://schemas.microsoft.com/office/powerpoint/2010/main" val="1477482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93186D-69EF-4462-B521-0C123AA0DE7B}"/>
              </a:ext>
            </a:extLst>
          </p:cNvPr>
          <p:cNvSpPr>
            <a:spLocks noGrp="1"/>
          </p:cNvSpPr>
          <p:nvPr>
            <p:ph type="body" sz="quarter" idx="11"/>
          </p:nvPr>
        </p:nvSpPr>
        <p:spPr/>
        <p:txBody>
          <a:bodyPr/>
          <a:lstStyle/>
          <a:p>
            <a:r>
              <a:rPr lang="en-CA" sz="1400" dirty="0">
                <a:latin typeface="Segoe UI Light" panose="020B0502040204020203" pitchFamily="34" charset="0"/>
                <a:cs typeface="Segoe UI Light" panose="020B0502040204020203" pitchFamily="34" charset="0"/>
              </a:rPr>
              <a:t>The people that drive our organization and our impact</a:t>
            </a:r>
          </a:p>
        </p:txBody>
      </p:sp>
      <p:sp>
        <p:nvSpPr>
          <p:cNvPr id="18" name="Title 3">
            <a:extLst>
              <a:ext uri="{FF2B5EF4-FFF2-40B4-BE49-F238E27FC236}">
                <a16:creationId xmlns:a16="http://schemas.microsoft.com/office/drawing/2014/main" id="{402B93E1-81B4-A143-B899-30A053181ABA}"/>
              </a:ext>
            </a:extLst>
          </p:cNvPr>
          <p:cNvSpPr>
            <a:spLocks noGrp="1"/>
          </p:cNvSpPr>
          <p:nvPr>
            <p:ph type="title"/>
          </p:nvPr>
        </p:nvSpPr>
        <p:spPr>
          <a:xfrm>
            <a:off x="268173" y="215666"/>
            <a:ext cx="8708773" cy="549275"/>
          </a:xfrm>
        </p:spPr>
        <p:txBody>
          <a:bodyPr>
            <a:normAutofit/>
          </a:bodyPr>
          <a:lstStyle/>
          <a:p>
            <a:r>
              <a:rPr lang="en-CA" sz="3000" dirty="0"/>
              <a:t>Three Pillars of CREO</a:t>
            </a:r>
          </a:p>
        </p:txBody>
      </p:sp>
      <p:grpSp>
        <p:nvGrpSpPr>
          <p:cNvPr id="3" name="Group 2"/>
          <p:cNvGrpSpPr/>
          <p:nvPr/>
        </p:nvGrpSpPr>
        <p:grpSpPr>
          <a:xfrm>
            <a:off x="428608" y="1431694"/>
            <a:ext cx="8286785" cy="4781896"/>
            <a:chOff x="438624" y="1431694"/>
            <a:chExt cx="8286785" cy="4781896"/>
          </a:xfrm>
        </p:grpSpPr>
        <p:sp>
          <p:nvSpPr>
            <p:cNvPr id="64" name="Rectangle 63">
              <a:extLst>
                <a:ext uri="{FF2B5EF4-FFF2-40B4-BE49-F238E27FC236}">
                  <a16:creationId xmlns:a16="http://schemas.microsoft.com/office/drawing/2014/main" id="{3682FCD8-3043-4C20-BD9B-1221866B36BB}"/>
                </a:ext>
              </a:extLst>
            </p:cNvPr>
            <p:cNvSpPr/>
            <p:nvPr/>
          </p:nvSpPr>
          <p:spPr bwMode="auto">
            <a:xfrm>
              <a:off x="6025117" y="4705348"/>
              <a:ext cx="2700292" cy="1508241"/>
            </a:xfrm>
            <a:prstGeom prst="rect">
              <a:avLst/>
            </a:prstGeom>
            <a:solidFill>
              <a:schemeClr val="bg1"/>
            </a:solidFill>
            <a:ln w="31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CA" sz="1400" dirty="0">
                <a:solidFill>
                  <a:schemeClr val="tx1"/>
                </a:solidFill>
                <a:latin typeface="+mj-lt"/>
                <a:ea typeface="Open Sans" charset="0"/>
                <a:cs typeface="Open Sans" charset="0"/>
              </a:endParaRPr>
            </a:p>
          </p:txBody>
        </p:sp>
        <p:sp>
          <p:nvSpPr>
            <p:cNvPr id="63" name="Rectangle 62">
              <a:extLst>
                <a:ext uri="{FF2B5EF4-FFF2-40B4-BE49-F238E27FC236}">
                  <a16:creationId xmlns:a16="http://schemas.microsoft.com/office/drawing/2014/main" id="{3682FCD8-3043-4C20-BD9B-1221866B36BB}"/>
                </a:ext>
              </a:extLst>
            </p:cNvPr>
            <p:cNvSpPr/>
            <p:nvPr/>
          </p:nvSpPr>
          <p:spPr bwMode="auto">
            <a:xfrm>
              <a:off x="3231638" y="4705348"/>
              <a:ext cx="2700292" cy="1508241"/>
            </a:xfrm>
            <a:prstGeom prst="rect">
              <a:avLst/>
            </a:prstGeom>
            <a:solidFill>
              <a:schemeClr val="bg1"/>
            </a:solidFill>
            <a:ln w="31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CA" sz="1400" dirty="0">
                <a:solidFill>
                  <a:schemeClr val="tx1"/>
                </a:solidFill>
                <a:latin typeface="+mj-lt"/>
                <a:ea typeface="Open Sans" charset="0"/>
                <a:cs typeface="Open Sans" charset="0"/>
              </a:endParaRPr>
            </a:p>
          </p:txBody>
        </p:sp>
        <p:sp>
          <p:nvSpPr>
            <p:cNvPr id="62" name="Rectangle 61">
              <a:extLst>
                <a:ext uri="{FF2B5EF4-FFF2-40B4-BE49-F238E27FC236}">
                  <a16:creationId xmlns:a16="http://schemas.microsoft.com/office/drawing/2014/main" id="{3682FCD8-3043-4C20-BD9B-1221866B36BB}"/>
                </a:ext>
              </a:extLst>
            </p:cNvPr>
            <p:cNvSpPr/>
            <p:nvPr/>
          </p:nvSpPr>
          <p:spPr bwMode="auto">
            <a:xfrm>
              <a:off x="438624" y="4705349"/>
              <a:ext cx="2700292" cy="1508241"/>
            </a:xfrm>
            <a:prstGeom prst="rect">
              <a:avLst/>
            </a:prstGeom>
            <a:solidFill>
              <a:schemeClr val="bg1"/>
            </a:solidFill>
            <a:ln w="31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CA" sz="1400" dirty="0">
                <a:solidFill>
                  <a:schemeClr val="tx1"/>
                </a:solidFill>
                <a:latin typeface="+mj-lt"/>
                <a:ea typeface="Open Sans" charset="0"/>
                <a:cs typeface="Open Sans" charset="0"/>
              </a:endParaRPr>
            </a:p>
          </p:txBody>
        </p:sp>
        <p:sp>
          <p:nvSpPr>
            <p:cNvPr id="55" name="Rectangle 54">
              <a:extLst>
                <a:ext uri="{FF2B5EF4-FFF2-40B4-BE49-F238E27FC236}">
                  <a16:creationId xmlns:a16="http://schemas.microsoft.com/office/drawing/2014/main" id="{3682FCD8-3043-4C20-BD9B-1221866B36BB}"/>
                </a:ext>
              </a:extLst>
            </p:cNvPr>
            <p:cNvSpPr/>
            <p:nvPr/>
          </p:nvSpPr>
          <p:spPr bwMode="auto">
            <a:xfrm>
              <a:off x="438624" y="1446539"/>
              <a:ext cx="2670652" cy="2654531"/>
            </a:xfrm>
            <a:prstGeom prst="rect">
              <a:avLst/>
            </a:prstGeom>
            <a:solidFill>
              <a:schemeClr val="bg1"/>
            </a:solidFill>
            <a:ln w="31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CA" sz="1400" dirty="0">
                <a:solidFill>
                  <a:schemeClr val="tx1"/>
                </a:solidFill>
                <a:latin typeface="+mj-lt"/>
                <a:ea typeface="Open Sans" charset="0"/>
                <a:cs typeface="Open Sans" charset="0"/>
              </a:endParaRPr>
            </a:p>
          </p:txBody>
        </p:sp>
        <p:sp>
          <p:nvSpPr>
            <p:cNvPr id="54" name="Rectangle 53">
              <a:extLst>
                <a:ext uri="{FF2B5EF4-FFF2-40B4-BE49-F238E27FC236}">
                  <a16:creationId xmlns:a16="http://schemas.microsoft.com/office/drawing/2014/main" id="{3682FCD8-3043-4C20-BD9B-1221866B36BB}"/>
                </a:ext>
              </a:extLst>
            </p:cNvPr>
            <p:cNvSpPr/>
            <p:nvPr/>
          </p:nvSpPr>
          <p:spPr bwMode="auto">
            <a:xfrm>
              <a:off x="3234292" y="1443143"/>
              <a:ext cx="2670652" cy="2654531"/>
            </a:xfrm>
            <a:prstGeom prst="rect">
              <a:avLst/>
            </a:prstGeom>
            <a:solidFill>
              <a:schemeClr val="bg1"/>
            </a:solidFill>
            <a:ln w="31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CA" sz="1400" dirty="0">
                <a:solidFill>
                  <a:schemeClr val="tx1"/>
                </a:solidFill>
                <a:latin typeface="+mj-lt"/>
                <a:ea typeface="Open Sans" charset="0"/>
                <a:cs typeface="Open Sans" charset="0"/>
              </a:endParaRPr>
            </a:p>
          </p:txBody>
        </p:sp>
        <p:sp>
          <p:nvSpPr>
            <p:cNvPr id="53" name="Rectangle 52">
              <a:extLst>
                <a:ext uri="{FF2B5EF4-FFF2-40B4-BE49-F238E27FC236}">
                  <a16:creationId xmlns:a16="http://schemas.microsoft.com/office/drawing/2014/main" id="{3682FCD8-3043-4C20-BD9B-1221866B36BB}"/>
                </a:ext>
              </a:extLst>
            </p:cNvPr>
            <p:cNvSpPr/>
            <p:nvPr/>
          </p:nvSpPr>
          <p:spPr bwMode="auto">
            <a:xfrm>
              <a:off x="6025118" y="1431694"/>
              <a:ext cx="2670652" cy="2654531"/>
            </a:xfrm>
            <a:prstGeom prst="rect">
              <a:avLst/>
            </a:prstGeom>
            <a:solidFill>
              <a:schemeClr val="bg1"/>
            </a:solidFill>
            <a:ln w="31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CA" sz="1400" dirty="0">
                <a:solidFill>
                  <a:schemeClr val="tx1"/>
                </a:solidFill>
                <a:latin typeface="+mj-lt"/>
                <a:ea typeface="Open Sans" charset="0"/>
                <a:cs typeface="Open Sans" charset="0"/>
              </a:endParaRPr>
            </a:p>
          </p:txBody>
        </p:sp>
        <p:sp>
          <p:nvSpPr>
            <p:cNvPr id="21" name="Rectangle 20">
              <a:extLst>
                <a:ext uri="{FF2B5EF4-FFF2-40B4-BE49-F238E27FC236}">
                  <a16:creationId xmlns:a16="http://schemas.microsoft.com/office/drawing/2014/main" id="{8DB1C298-8C3F-4978-9FEB-6146E2F9D831}"/>
                </a:ext>
              </a:extLst>
            </p:cNvPr>
            <p:cNvSpPr/>
            <p:nvPr/>
          </p:nvSpPr>
          <p:spPr bwMode="auto">
            <a:xfrm>
              <a:off x="3234292" y="1431694"/>
              <a:ext cx="2670652" cy="539980"/>
            </a:xfrm>
            <a:prstGeom prst="rect">
              <a:avLst/>
            </a:prstGeom>
            <a:solidFill>
              <a:srgbClr val="960000"/>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CA" b="1" dirty="0">
                  <a:solidFill>
                    <a:schemeClr val="bg1"/>
                  </a:solidFill>
                  <a:latin typeface="Segoe UI Light" charset="0"/>
                  <a:ea typeface="Segoe UI Light" charset="0"/>
                  <a:cs typeface="Segoe UI Light" charset="0"/>
                </a:rPr>
                <a:t>Consultants</a:t>
              </a:r>
            </a:p>
          </p:txBody>
        </p:sp>
        <p:sp>
          <p:nvSpPr>
            <p:cNvPr id="24" name="Rectangle 23">
              <a:extLst>
                <a:ext uri="{FF2B5EF4-FFF2-40B4-BE49-F238E27FC236}">
                  <a16:creationId xmlns:a16="http://schemas.microsoft.com/office/drawing/2014/main" id="{DCDF6150-0BB8-4DCA-A589-6DB99AA99591}"/>
                </a:ext>
              </a:extLst>
            </p:cNvPr>
            <p:cNvSpPr/>
            <p:nvPr/>
          </p:nvSpPr>
          <p:spPr bwMode="auto">
            <a:xfrm>
              <a:off x="6025117" y="1431696"/>
              <a:ext cx="2670652" cy="539979"/>
            </a:xfrm>
            <a:prstGeom prst="rect">
              <a:avLst/>
            </a:prstGeom>
            <a:solidFill>
              <a:srgbClr val="960000"/>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CA" b="1" dirty="0">
                  <a:solidFill>
                    <a:schemeClr val="bg1"/>
                  </a:solidFill>
                  <a:latin typeface="Segoe UI Light" charset="0"/>
                  <a:ea typeface="Segoe UI Light" charset="0"/>
                  <a:cs typeface="Segoe UI Light" charset="0"/>
                </a:rPr>
                <a:t>Alumni</a:t>
              </a:r>
            </a:p>
          </p:txBody>
        </p:sp>
        <p:grpSp>
          <p:nvGrpSpPr>
            <p:cNvPr id="5" name="Group 4">
              <a:extLst>
                <a:ext uri="{FF2B5EF4-FFF2-40B4-BE49-F238E27FC236}">
                  <a16:creationId xmlns:a16="http://schemas.microsoft.com/office/drawing/2014/main" id="{8E6D1B8B-41A3-4FD5-8F74-D9A3F3A9C8D4}"/>
                </a:ext>
              </a:extLst>
            </p:cNvPr>
            <p:cNvGrpSpPr/>
            <p:nvPr/>
          </p:nvGrpSpPr>
          <p:grpSpPr>
            <a:xfrm>
              <a:off x="443467" y="1431695"/>
              <a:ext cx="2670652" cy="2212012"/>
              <a:chOff x="558323" y="1431695"/>
              <a:chExt cx="2670652" cy="2212012"/>
            </a:xfrm>
          </p:grpSpPr>
          <p:sp>
            <p:nvSpPr>
              <p:cNvPr id="17" name="Rectangle 16">
                <a:extLst>
                  <a:ext uri="{FF2B5EF4-FFF2-40B4-BE49-F238E27FC236}">
                    <a16:creationId xmlns:a16="http://schemas.microsoft.com/office/drawing/2014/main" id="{2FFB90C5-5CEC-49FB-8C7C-156E3BFF77EF}"/>
                  </a:ext>
                </a:extLst>
              </p:cNvPr>
              <p:cNvSpPr/>
              <p:nvPr/>
            </p:nvSpPr>
            <p:spPr bwMode="auto">
              <a:xfrm>
                <a:off x="558323" y="1431695"/>
                <a:ext cx="2670652" cy="539980"/>
              </a:xfrm>
              <a:prstGeom prst="rect">
                <a:avLst/>
              </a:prstGeom>
              <a:solidFill>
                <a:srgbClr val="960000"/>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CA" b="1" dirty="0">
                    <a:solidFill>
                      <a:schemeClr val="bg1"/>
                    </a:solidFill>
                    <a:latin typeface="Segoe UI Light" charset="0"/>
                    <a:ea typeface="Segoe UI Light" charset="0"/>
                    <a:cs typeface="Segoe UI Light" charset="0"/>
                  </a:rPr>
                  <a:t>Clients</a:t>
                </a:r>
              </a:p>
            </p:txBody>
          </p:sp>
          <p:sp>
            <p:nvSpPr>
              <p:cNvPr id="4" name="TextBox 3">
                <a:extLst>
                  <a:ext uri="{FF2B5EF4-FFF2-40B4-BE49-F238E27FC236}">
                    <a16:creationId xmlns:a16="http://schemas.microsoft.com/office/drawing/2014/main" id="{50A5BD98-10BA-4A3D-9EFB-F20C19DB3B52}"/>
                  </a:ext>
                </a:extLst>
              </p:cNvPr>
              <p:cNvSpPr txBox="1"/>
              <p:nvPr/>
            </p:nvSpPr>
            <p:spPr>
              <a:xfrm>
                <a:off x="645318" y="2055580"/>
                <a:ext cx="2538413" cy="1588127"/>
              </a:xfrm>
              <a:prstGeom prst="rect">
                <a:avLst/>
              </a:prstGeom>
              <a:noFill/>
            </p:spPr>
            <p:txBody>
              <a:bodyPr wrap="square" lIns="0" rtlCol="0" anchor="t">
                <a:spAutoFit/>
              </a:bodyPr>
              <a:lstStyle/>
              <a:p>
                <a:pPr>
                  <a:lnSpc>
                    <a:spcPct val="90000"/>
                  </a:lnSpc>
                </a:pPr>
                <a:r>
                  <a:rPr lang="en-US" altLang="x-none" sz="1200" dirty="0">
                    <a:solidFill>
                      <a:srgbClr val="000000"/>
                    </a:solidFill>
                    <a:latin typeface="Segoe UI Light" charset="0"/>
                    <a:ea typeface="Segoe UI Light" charset="0"/>
                    <a:cs typeface="Segoe UI Light" charset="0"/>
                  </a:rPr>
                  <a:t>We help businesses of all sizes find solutions to their complex problems. By matching our clients’ needs with our consultants’ competencies, we are able to develop tailored recommendations for every situation. </a:t>
                </a:r>
                <a:r>
                  <a:rPr lang="en-US" sz="1200" dirty="0">
                    <a:solidFill>
                      <a:srgbClr val="000000"/>
                    </a:solidFill>
                    <a:latin typeface="Segoe UI Light" charset="0"/>
                    <a:ea typeface="Segoe UI Light" charset="0"/>
                    <a:cs typeface="Segoe UI Light" charset="0"/>
                  </a:rPr>
                  <a:t>We are confident in our ability to drive meaningful change, and have over a decade of experience to prove it.</a:t>
                </a:r>
                <a:endParaRPr lang="en-US" altLang="x-none" sz="1200" dirty="0">
                  <a:solidFill>
                    <a:srgbClr val="000000"/>
                  </a:solidFill>
                  <a:latin typeface="Segoe UI Light" charset="0"/>
                  <a:ea typeface="Segoe UI Light" charset="0"/>
                  <a:cs typeface="Segoe UI Light" charset="0"/>
                </a:endParaRPr>
              </a:p>
            </p:txBody>
          </p:sp>
        </p:grpSp>
        <p:sp>
          <p:nvSpPr>
            <p:cNvPr id="6" name="TextBox 5">
              <a:extLst>
                <a:ext uri="{FF2B5EF4-FFF2-40B4-BE49-F238E27FC236}">
                  <a16:creationId xmlns:a16="http://schemas.microsoft.com/office/drawing/2014/main" id="{FD5EE4AB-2C01-486C-9064-22EE830ECFDA}"/>
                </a:ext>
              </a:extLst>
            </p:cNvPr>
            <p:cNvSpPr txBox="1"/>
            <p:nvPr/>
          </p:nvSpPr>
          <p:spPr>
            <a:xfrm>
              <a:off x="3340892" y="2047926"/>
              <a:ext cx="2564052" cy="1962076"/>
            </a:xfrm>
            <a:prstGeom prst="rect">
              <a:avLst/>
            </a:prstGeom>
            <a:noFill/>
          </p:spPr>
          <p:txBody>
            <a:bodyPr wrap="square" lIns="0" rtlCol="0" anchor="t">
              <a:spAutoFit/>
            </a:bodyPr>
            <a:lstStyle/>
            <a:p>
              <a:pPr>
                <a:lnSpc>
                  <a:spcPct val="90000"/>
                </a:lnSpc>
              </a:pPr>
              <a:r>
                <a:rPr lang="en-US" altLang="x-none" sz="1200" dirty="0">
                  <a:solidFill>
                    <a:srgbClr val="000000"/>
                  </a:solidFill>
                  <a:latin typeface="Segoe UI Light" charset="0"/>
                  <a:ea typeface="Segoe UI Light" charset="0"/>
                  <a:cs typeface="Segoe UI Light" charset="0"/>
                </a:rPr>
                <a:t>We are committed to our team’s personal and professional growth. We provide: </a:t>
              </a:r>
            </a:p>
            <a:p>
              <a:pPr algn="ctr">
                <a:lnSpc>
                  <a:spcPct val="90000"/>
                </a:lnSpc>
              </a:pPr>
              <a:endParaRPr lang="en-US" altLang="x-none" sz="300" dirty="0">
                <a:solidFill>
                  <a:srgbClr val="000000"/>
                </a:solidFill>
                <a:latin typeface="Segoe UI Light" charset="0"/>
                <a:ea typeface="Segoe UI Light" charset="0"/>
                <a:cs typeface="Segoe UI Light" charset="0"/>
              </a:endParaRPr>
            </a:p>
            <a:p>
              <a:pPr marL="171450" indent="-171450">
                <a:lnSpc>
                  <a:spcPct val="90000"/>
                </a:lnSpc>
                <a:buFont typeface="Arial" panose="020B0604020202020204" pitchFamily="34" charset="0"/>
                <a:buChar char="•"/>
              </a:pPr>
              <a:r>
                <a:rPr lang="en-US" altLang="x-none" sz="1200" dirty="0">
                  <a:solidFill>
                    <a:srgbClr val="000000"/>
                  </a:solidFill>
                  <a:latin typeface="Segoe UI Light" charset="0"/>
                  <a:ea typeface="Segoe UI Light" charset="0"/>
                  <a:cs typeface="Segoe UI Light" charset="0"/>
                </a:rPr>
                <a:t>Mentorship pairings with industry professionals</a:t>
              </a:r>
            </a:p>
            <a:p>
              <a:pPr marL="171450" indent="-171450">
                <a:lnSpc>
                  <a:spcPct val="90000"/>
                </a:lnSpc>
                <a:buFont typeface="Arial" panose="020B0604020202020204" pitchFamily="34" charset="0"/>
                <a:buChar char="•"/>
              </a:pPr>
              <a:r>
                <a:rPr lang="en-US" altLang="x-none" sz="1200" dirty="0">
                  <a:solidFill>
                    <a:srgbClr val="000000"/>
                  </a:solidFill>
                  <a:latin typeface="Segoe UI Light" charset="0"/>
                  <a:ea typeface="Segoe UI Light" charset="0"/>
                  <a:cs typeface="Segoe UI Light" charset="0"/>
                </a:rPr>
                <a:t>Formal training in financial modelling and slide creation</a:t>
              </a:r>
            </a:p>
            <a:p>
              <a:pPr marL="171450" indent="-171450">
                <a:lnSpc>
                  <a:spcPct val="90000"/>
                </a:lnSpc>
                <a:buFont typeface="Arial" panose="020B0604020202020204" pitchFamily="34" charset="0"/>
                <a:buChar char="•"/>
              </a:pPr>
              <a:r>
                <a:rPr lang="en-US" altLang="x-none" sz="1200" dirty="0">
                  <a:solidFill>
                    <a:srgbClr val="000000"/>
                  </a:solidFill>
                  <a:latin typeface="Segoe UI Light" charset="0"/>
                  <a:ea typeface="Segoe UI Light" charset="0"/>
                  <a:cs typeface="Segoe UI Light" charset="0"/>
                </a:rPr>
                <a:t>Live training and feedback during a 2-month rotational program</a:t>
              </a:r>
            </a:p>
            <a:p>
              <a:pPr marL="171450" indent="-171450">
                <a:lnSpc>
                  <a:spcPct val="90000"/>
                </a:lnSpc>
                <a:buFont typeface="Arial" panose="020B0604020202020204" pitchFamily="34" charset="0"/>
                <a:buChar char="•"/>
              </a:pPr>
              <a:r>
                <a:rPr lang="en-US" altLang="x-none" sz="1200" dirty="0">
                  <a:solidFill>
                    <a:srgbClr val="000000"/>
                  </a:solidFill>
                  <a:latin typeface="Segoe UI Light" charset="0"/>
                  <a:ea typeface="Segoe UI Light" charset="0"/>
                  <a:cs typeface="Segoe UI Light" charset="0"/>
                </a:rPr>
                <a:t>Exclusive networking events with top consulting firms </a:t>
              </a:r>
            </a:p>
          </p:txBody>
        </p:sp>
        <p:sp>
          <p:nvSpPr>
            <p:cNvPr id="7" name="Arrow: Chevron 6">
              <a:extLst>
                <a:ext uri="{FF2B5EF4-FFF2-40B4-BE49-F238E27FC236}">
                  <a16:creationId xmlns:a16="http://schemas.microsoft.com/office/drawing/2014/main" id="{4576A4A7-E6EE-4255-9118-AD0437DF29E1}"/>
                </a:ext>
              </a:extLst>
            </p:cNvPr>
            <p:cNvSpPr/>
            <p:nvPr/>
          </p:nvSpPr>
          <p:spPr>
            <a:xfrm rot="5400000">
              <a:off x="1645791" y="3983832"/>
              <a:ext cx="266003" cy="82391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 name="Group 8">
              <a:extLst>
                <a:ext uri="{FF2B5EF4-FFF2-40B4-BE49-F238E27FC236}">
                  <a16:creationId xmlns:a16="http://schemas.microsoft.com/office/drawing/2014/main" id="{8E1BE74A-D038-4C02-BCDD-C097432148D7}"/>
                </a:ext>
              </a:extLst>
            </p:cNvPr>
            <p:cNvGrpSpPr/>
            <p:nvPr/>
          </p:nvGrpSpPr>
          <p:grpSpPr>
            <a:xfrm>
              <a:off x="570944" y="4800301"/>
              <a:ext cx="2452687" cy="1332601"/>
              <a:chOff x="685800" y="4800301"/>
              <a:chExt cx="2452687" cy="1332601"/>
            </a:xfrm>
          </p:grpSpPr>
          <p:pic>
            <p:nvPicPr>
              <p:cNvPr id="1026" name="Picture 2" descr="Related image">
                <a:extLst>
                  <a:ext uri="{FF2B5EF4-FFF2-40B4-BE49-F238E27FC236}">
                    <a16:creationId xmlns:a16="http://schemas.microsoft.com/office/drawing/2014/main" id="{A99006B9-1383-465D-B9B0-A3330EEA94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5188033"/>
                <a:ext cx="1323975" cy="4723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oronto star">
                <a:extLst>
                  <a:ext uri="{FF2B5EF4-FFF2-40B4-BE49-F238E27FC236}">
                    <a16:creationId xmlns:a16="http://schemas.microsoft.com/office/drawing/2014/main" id="{25571C81-680D-4DE2-8C61-08440D8FDAD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5572" y="5711420"/>
                <a:ext cx="1123950" cy="4214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creosolutions.ca/wp-content/uploads/2017/11/Barclays-Logo-300x71.png">
                <a:extLst>
                  <a:ext uri="{FF2B5EF4-FFF2-40B4-BE49-F238E27FC236}">
                    <a16:creationId xmlns:a16="http://schemas.microsoft.com/office/drawing/2014/main" id="{C7FA67F0-9DAA-4113-82DF-D94388DD75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2669" y="5277592"/>
                <a:ext cx="1123950" cy="266002"/>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522B75A0-C87A-484B-A7D2-81901DD6900E}"/>
                  </a:ext>
                </a:extLst>
              </p:cNvPr>
              <p:cNvGrpSpPr/>
              <p:nvPr/>
            </p:nvGrpSpPr>
            <p:grpSpPr>
              <a:xfrm>
                <a:off x="690562" y="4800301"/>
                <a:ext cx="2447925" cy="266002"/>
                <a:chOff x="735806" y="4783459"/>
                <a:chExt cx="2447925" cy="266002"/>
              </a:xfrm>
            </p:grpSpPr>
            <p:sp>
              <p:nvSpPr>
                <p:cNvPr id="37" name="Rectangle 36">
                  <a:extLst>
                    <a:ext uri="{FF2B5EF4-FFF2-40B4-BE49-F238E27FC236}">
                      <a16:creationId xmlns:a16="http://schemas.microsoft.com/office/drawing/2014/main" id="{913DCE01-8EF5-4943-A26F-54247D475A41}"/>
                    </a:ext>
                  </a:extLst>
                </p:cNvPr>
                <p:cNvSpPr/>
                <p:nvPr/>
              </p:nvSpPr>
              <p:spPr>
                <a:xfrm>
                  <a:off x="735806" y="4783459"/>
                  <a:ext cx="2447925" cy="26600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Light" charset="0"/>
                      <a:ea typeface="Segoe UI Light" charset="0"/>
                      <a:cs typeface="Segoe UI Light" charset="0"/>
                    </a:rPr>
                    <a:t>Sample of Past Clients</a:t>
                  </a:r>
                </a:p>
              </p:txBody>
            </p:sp>
            <p:sp>
              <p:nvSpPr>
                <p:cNvPr id="38" name="DirArrow">
                  <a:extLst>
                    <a:ext uri="{FF2B5EF4-FFF2-40B4-BE49-F238E27FC236}">
                      <a16:creationId xmlns:a16="http://schemas.microsoft.com/office/drawing/2014/main" id="{E396C70C-74DF-4CFB-A1A8-F6AED9CB60FF}"/>
                    </a:ext>
                  </a:extLst>
                </p:cNvPr>
                <p:cNvSpPr>
                  <a:spLocks noChangeArrowheads="1"/>
                </p:cNvSpPr>
                <p:nvPr>
                  <p:custDataLst>
                    <p:tags r:id="rId3"/>
                  </p:custDataLst>
                </p:nvPr>
              </p:nvSpPr>
              <p:spPr bwMode="auto">
                <a:xfrm rot="5400000">
                  <a:off x="680650" y="4838616"/>
                  <a:ext cx="260332" cy="150018"/>
                </a:xfrm>
                <a:prstGeom prst="triangle">
                  <a:avLst>
                    <a:gd name="adj" fmla="val 50000"/>
                  </a:avLst>
                </a:prstGeom>
                <a:solidFill>
                  <a:schemeClr val="bg1">
                    <a:lumMod val="50000"/>
                  </a:schemeClr>
                </a:solidFill>
                <a:ln w="9525">
                  <a:noFill/>
                  <a:miter lim="800000"/>
                  <a:headEnd/>
                  <a:tailEnd/>
                </a:ln>
                <a:effectLst/>
              </p:spPr>
              <p:txBody>
                <a:bodyPr wrap="none" anchor="ctr"/>
                <a:lstStyle/>
                <a:p>
                  <a:endParaRPr lang="en-US" sz="2000">
                    <a:latin typeface="Segoe UI Light" charset="0"/>
                    <a:ea typeface="Segoe UI Light" charset="0"/>
                    <a:cs typeface="Segoe UI Light" charset="0"/>
                  </a:endParaRPr>
                </a:p>
              </p:txBody>
            </p:sp>
          </p:grpSp>
        </p:grpSp>
        <p:grpSp>
          <p:nvGrpSpPr>
            <p:cNvPr id="49" name="Group 48">
              <a:extLst>
                <a:ext uri="{FF2B5EF4-FFF2-40B4-BE49-F238E27FC236}">
                  <a16:creationId xmlns:a16="http://schemas.microsoft.com/office/drawing/2014/main" id="{B0A3A598-165D-4475-8CE0-3C8BBE409394}"/>
                </a:ext>
              </a:extLst>
            </p:cNvPr>
            <p:cNvGrpSpPr/>
            <p:nvPr/>
          </p:nvGrpSpPr>
          <p:grpSpPr>
            <a:xfrm>
              <a:off x="3345656" y="4800301"/>
              <a:ext cx="2447925" cy="266002"/>
              <a:chOff x="735806" y="4783459"/>
              <a:chExt cx="2447925" cy="266002"/>
            </a:xfrm>
          </p:grpSpPr>
          <p:sp>
            <p:nvSpPr>
              <p:cNvPr id="50" name="Rectangle 49">
                <a:extLst>
                  <a:ext uri="{FF2B5EF4-FFF2-40B4-BE49-F238E27FC236}">
                    <a16:creationId xmlns:a16="http://schemas.microsoft.com/office/drawing/2014/main" id="{5B7D777E-CD19-4CE3-B94E-ABC10F45CB96}"/>
                  </a:ext>
                </a:extLst>
              </p:cNvPr>
              <p:cNvSpPr/>
              <p:nvPr/>
            </p:nvSpPr>
            <p:spPr>
              <a:xfrm>
                <a:off x="735806" y="4783459"/>
                <a:ext cx="2447925" cy="26600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a:solidFill>
                      <a:schemeClr val="tx1"/>
                    </a:solidFill>
                    <a:latin typeface="Segoe UI Light" charset="0"/>
                    <a:ea typeface="Segoe UI Light" charset="0"/>
                    <a:cs typeface="Segoe UI Light" charset="0"/>
                  </a:rPr>
                  <a:t>Testimonials</a:t>
                </a:r>
                <a:endParaRPr lang="en-US" sz="1400" b="1" dirty="0">
                  <a:solidFill>
                    <a:schemeClr val="tx1"/>
                  </a:solidFill>
                  <a:latin typeface="Segoe UI Light" charset="0"/>
                  <a:ea typeface="Segoe UI Light" charset="0"/>
                  <a:cs typeface="Segoe UI Light" charset="0"/>
                </a:endParaRPr>
              </a:p>
            </p:txBody>
          </p:sp>
          <p:sp>
            <p:nvSpPr>
              <p:cNvPr id="51" name="DirArrow">
                <a:extLst>
                  <a:ext uri="{FF2B5EF4-FFF2-40B4-BE49-F238E27FC236}">
                    <a16:creationId xmlns:a16="http://schemas.microsoft.com/office/drawing/2014/main" id="{CC9E7C59-CD78-46FC-8A2C-C86CC3D87724}"/>
                  </a:ext>
                </a:extLst>
              </p:cNvPr>
              <p:cNvSpPr>
                <a:spLocks noChangeArrowheads="1"/>
              </p:cNvSpPr>
              <p:nvPr>
                <p:custDataLst>
                  <p:tags r:id="rId2"/>
                </p:custDataLst>
              </p:nvPr>
            </p:nvSpPr>
            <p:spPr bwMode="auto">
              <a:xfrm rot="5400000">
                <a:off x="680650" y="4838616"/>
                <a:ext cx="260332" cy="150018"/>
              </a:xfrm>
              <a:prstGeom prst="triangle">
                <a:avLst>
                  <a:gd name="adj" fmla="val 50000"/>
                </a:avLst>
              </a:prstGeom>
              <a:solidFill>
                <a:schemeClr val="bg1">
                  <a:lumMod val="50000"/>
                </a:schemeClr>
              </a:solidFill>
              <a:ln w="9525">
                <a:noFill/>
                <a:miter lim="800000"/>
                <a:headEnd/>
                <a:tailEnd/>
              </a:ln>
              <a:effectLst/>
            </p:spPr>
            <p:txBody>
              <a:bodyPr wrap="none" anchor="ctr"/>
              <a:lstStyle/>
              <a:p>
                <a:endParaRPr lang="en-US" sz="2000">
                  <a:latin typeface="Segoe UI Light" charset="0"/>
                  <a:ea typeface="Segoe UI Light" charset="0"/>
                  <a:cs typeface="Segoe UI Light" charset="0"/>
                </a:endParaRPr>
              </a:p>
            </p:txBody>
          </p:sp>
        </p:grpSp>
        <p:sp>
          <p:nvSpPr>
            <p:cNvPr id="52" name="Arrow: Chevron 51">
              <a:extLst>
                <a:ext uri="{FF2B5EF4-FFF2-40B4-BE49-F238E27FC236}">
                  <a16:creationId xmlns:a16="http://schemas.microsoft.com/office/drawing/2014/main" id="{2145C59C-EB5E-44E9-B68F-4ABA98A99A0E}"/>
                </a:ext>
              </a:extLst>
            </p:cNvPr>
            <p:cNvSpPr/>
            <p:nvPr/>
          </p:nvSpPr>
          <p:spPr>
            <a:xfrm rot="5400000">
              <a:off x="4436617" y="3983832"/>
              <a:ext cx="266003" cy="82391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8" name="Group 57">
              <a:extLst>
                <a:ext uri="{FF2B5EF4-FFF2-40B4-BE49-F238E27FC236}">
                  <a16:creationId xmlns:a16="http://schemas.microsoft.com/office/drawing/2014/main" id="{F39321C4-C8BA-41E8-82F9-91CCD1C02F65}"/>
                </a:ext>
              </a:extLst>
            </p:cNvPr>
            <p:cNvGrpSpPr/>
            <p:nvPr/>
          </p:nvGrpSpPr>
          <p:grpSpPr>
            <a:xfrm>
              <a:off x="6136481" y="4800301"/>
              <a:ext cx="2447925" cy="266002"/>
              <a:chOff x="735806" y="4783459"/>
              <a:chExt cx="2447925" cy="266002"/>
            </a:xfrm>
          </p:grpSpPr>
          <p:sp>
            <p:nvSpPr>
              <p:cNvPr id="59" name="Rectangle 58">
                <a:extLst>
                  <a:ext uri="{FF2B5EF4-FFF2-40B4-BE49-F238E27FC236}">
                    <a16:creationId xmlns:a16="http://schemas.microsoft.com/office/drawing/2014/main" id="{481FFD76-8A1F-4E52-A28A-2A39DD3B3946}"/>
                  </a:ext>
                </a:extLst>
              </p:cNvPr>
              <p:cNvSpPr/>
              <p:nvPr/>
            </p:nvSpPr>
            <p:spPr>
              <a:xfrm>
                <a:off x="735806" y="4783459"/>
                <a:ext cx="2447925" cy="26600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Light" charset="0"/>
                    <a:ea typeface="Segoe UI Light" charset="0"/>
                    <a:cs typeface="Segoe UI Light" charset="0"/>
                  </a:rPr>
                  <a:t>Selected Alumni Placements</a:t>
                </a:r>
              </a:p>
            </p:txBody>
          </p:sp>
          <p:sp>
            <p:nvSpPr>
              <p:cNvPr id="60" name="DirArrow">
                <a:extLst>
                  <a:ext uri="{FF2B5EF4-FFF2-40B4-BE49-F238E27FC236}">
                    <a16:creationId xmlns:a16="http://schemas.microsoft.com/office/drawing/2014/main" id="{68D1E6F9-BCE0-45D6-AE4B-67EEB2F86F57}"/>
                  </a:ext>
                </a:extLst>
              </p:cNvPr>
              <p:cNvSpPr>
                <a:spLocks noChangeArrowheads="1"/>
              </p:cNvSpPr>
              <p:nvPr>
                <p:custDataLst>
                  <p:tags r:id="rId1"/>
                </p:custDataLst>
              </p:nvPr>
            </p:nvSpPr>
            <p:spPr bwMode="auto">
              <a:xfrm rot="5400000">
                <a:off x="680650" y="4838616"/>
                <a:ext cx="260332" cy="150018"/>
              </a:xfrm>
              <a:prstGeom prst="triangle">
                <a:avLst>
                  <a:gd name="adj" fmla="val 50000"/>
                </a:avLst>
              </a:prstGeom>
              <a:solidFill>
                <a:schemeClr val="bg1">
                  <a:lumMod val="50000"/>
                </a:schemeClr>
              </a:solidFill>
              <a:ln w="9525">
                <a:noFill/>
                <a:miter lim="800000"/>
                <a:headEnd/>
                <a:tailEnd/>
              </a:ln>
              <a:effectLst/>
            </p:spPr>
            <p:txBody>
              <a:bodyPr wrap="none" anchor="ctr"/>
              <a:lstStyle/>
              <a:p>
                <a:endParaRPr lang="en-US" sz="2000">
                  <a:latin typeface="Segoe UI Light" charset="0"/>
                  <a:ea typeface="Segoe UI Light" charset="0"/>
                  <a:cs typeface="Segoe UI Light" charset="0"/>
                </a:endParaRPr>
              </a:p>
            </p:txBody>
          </p:sp>
        </p:grpSp>
        <p:sp>
          <p:nvSpPr>
            <p:cNvPr id="61" name="Arrow: Chevron 60">
              <a:extLst>
                <a:ext uri="{FF2B5EF4-FFF2-40B4-BE49-F238E27FC236}">
                  <a16:creationId xmlns:a16="http://schemas.microsoft.com/office/drawing/2014/main" id="{EBDFAC47-D80A-47F8-B974-EB86A0D746D8}"/>
                </a:ext>
              </a:extLst>
            </p:cNvPr>
            <p:cNvSpPr/>
            <p:nvPr/>
          </p:nvSpPr>
          <p:spPr>
            <a:xfrm rot="5400000">
              <a:off x="7227442" y="3983832"/>
              <a:ext cx="266003" cy="82391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TextBox 67">
              <a:extLst>
                <a:ext uri="{FF2B5EF4-FFF2-40B4-BE49-F238E27FC236}">
                  <a16:creationId xmlns:a16="http://schemas.microsoft.com/office/drawing/2014/main" id="{5BEED330-69FF-4041-9968-C0E1E1D707E9}"/>
                </a:ext>
              </a:extLst>
            </p:cNvPr>
            <p:cNvSpPr txBox="1"/>
            <p:nvPr/>
          </p:nvSpPr>
          <p:spPr>
            <a:xfrm>
              <a:off x="6136481" y="2035540"/>
              <a:ext cx="2564052" cy="1754326"/>
            </a:xfrm>
            <a:prstGeom prst="rect">
              <a:avLst/>
            </a:prstGeom>
            <a:noFill/>
          </p:spPr>
          <p:txBody>
            <a:bodyPr wrap="square" lIns="0" rtlCol="0" anchor="t">
              <a:spAutoFit/>
            </a:bodyPr>
            <a:lstStyle/>
            <a:p>
              <a:pPr>
                <a:lnSpc>
                  <a:spcPct val="90000"/>
                </a:lnSpc>
              </a:pPr>
              <a:r>
                <a:rPr lang="en-US" altLang="x-none" sz="1200" dirty="0">
                  <a:solidFill>
                    <a:srgbClr val="000000"/>
                  </a:solidFill>
                  <a:latin typeface="Segoe UI Light" charset="0"/>
                  <a:ea typeface="Segoe UI Light" charset="0"/>
                  <a:cs typeface="Segoe UI Light" charset="0"/>
                </a:rPr>
                <a:t>CREO members remain highly active with the organization even after graduation. They advise our projects, guide and mentor our consultants, and serve as useful industry connections in professional development. CREO’s Board of Directors is also comprised of alumni who provide support and leadership on our strategic direction. </a:t>
              </a:r>
            </a:p>
          </p:txBody>
        </p:sp>
        <p:sp>
          <p:nvSpPr>
            <p:cNvPr id="25" name="Oval 24">
              <a:extLst>
                <a:ext uri="{FF2B5EF4-FFF2-40B4-BE49-F238E27FC236}">
                  <a16:creationId xmlns:a16="http://schemas.microsoft.com/office/drawing/2014/main" id="{5C521AEC-D459-4318-BE99-8F1DE535A60B}"/>
                </a:ext>
              </a:extLst>
            </p:cNvPr>
            <p:cNvSpPr/>
            <p:nvPr/>
          </p:nvSpPr>
          <p:spPr>
            <a:xfrm>
              <a:off x="530462" y="1506422"/>
              <a:ext cx="390524" cy="3905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latin typeface="+mj-lt"/>
                </a:rPr>
                <a:t>1</a:t>
              </a:r>
              <a:endParaRPr lang="en-US" dirty="0">
                <a:solidFill>
                  <a:schemeClr val="tx1"/>
                </a:solidFill>
                <a:latin typeface="+mj-lt"/>
              </a:endParaRPr>
            </a:p>
          </p:txBody>
        </p:sp>
        <p:sp>
          <p:nvSpPr>
            <p:cNvPr id="69" name="Oval 68">
              <a:extLst>
                <a:ext uri="{FF2B5EF4-FFF2-40B4-BE49-F238E27FC236}">
                  <a16:creationId xmlns:a16="http://schemas.microsoft.com/office/drawing/2014/main" id="{86A7043C-B634-4843-B2AA-06D651B4A9B3}"/>
                </a:ext>
              </a:extLst>
            </p:cNvPr>
            <p:cNvSpPr/>
            <p:nvPr/>
          </p:nvSpPr>
          <p:spPr>
            <a:xfrm>
              <a:off x="3340892" y="1506422"/>
              <a:ext cx="390524" cy="3905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latin typeface="+mj-lt"/>
                </a:rPr>
                <a:t>2</a:t>
              </a:r>
              <a:endParaRPr lang="en-US" dirty="0">
                <a:solidFill>
                  <a:schemeClr val="tx1"/>
                </a:solidFill>
                <a:latin typeface="+mj-lt"/>
              </a:endParaRPr>
            </a:p>
          </p:txBody>
        </p:sp>
        <p:sp>
          <p:nvSpPr>
            <p:cNvPr id="70" name="Oval 69">
              <a:extLst>
                <a:ext uri="{FF2B5EF4-FFF2-40B4-BE49-F238E27FC236}">
                  <a16:creationId xmlns:a16="http://schemas.microsoft.com/office/drawing/2014/main" id="{ACA3204A-3F02-4920-8897-5DBA07731552}"/>
                </a:ext>
              </a:extLst>
            </p:cNvPr>
            <p:cNvSpPr/>
            <p:nvPr/>
          </p:nvSpPr>
          <p:spPr>
            <a:xfrm>
              <a:off x="6136481" y="1506422"/>
              <a:ext cx="390524" cy="3905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latin typeface="+mj-lt"/>
                </a:rPr>
                <a:t>3</a:t>
              </a:r>
              <a:endParaRPr lang="en-US" dirty="0">
                <a:solidFill>
                  <a:schemeClr val="tx1"/>
                </a:solidFill>
                <a:latin typeface="+mj-lt"/>
              </a:endParaRPr>
            </a:p>
          </p:txBody>
        </p:sp>
        <p:sp>
          <p:nvSpPr>
            <p:cNvPr id="76" name="TextBox 75">
              <a:extLst>
                <a:ext uri="{FF2B5EF4-FFF2-40B4-BE49-F238E27FC236}">
                  <a16:creationId xmlns:a16="http://schemas.microsoft.com/office/drawing/2014/main" id="{1A384EF8-8C6F-49CD-9715-BE3398C6771A}"/>
                </a:ext>
              </a:extLst>
            </p:cNvPr>
            <p:cNvSpPr txBox="1"/>
            <p:nvPr/>
          </p:nvSpPr>
          <p:spPr>
            <a:xfrm>
              <a:off x="3410502" y="5172218"/>
              <a:ext cx="2318232" cy="923330"/>
            </a:xfrm>
            <a:prstGeom prst="rect">
              <a:avLst/>
            </a:prstGeom>
            <a:noFill/>
          </p:spPr>
          <p:txBody>
            <a:bodyPr wrap="square" lIns="0" rtlCol="0" anchor="t">
              <a:spAutoFit/>
            </a:bodyPr>
            <a:lstStyle/>
            <a:p>
              <a:pPr>
                <a:lnSpc>
                  <a:spcPct val="90000"/>
                </a:lnSpc>
              </a:pPr>
              <a:r>
                <a:rPr lang="en-CA" altLang="x-none" sz="1200" i="1" dirty="0">
                  <a:solidFill>
                    <a:srgbClr val="000000"/>
                  </a:solidFill>
                  <a:latin typeface="Segoe UI Light" charset="0"/>
                  <a:ea typeface="Segoe UI Light" charset="0"/>
                  <a:cs typeface="Segoe UI Light" charset="0"/>
                </a:rPr>
                <a:t>“My student mentor is extremely approachable and helpful. It’s one of the best parts of being on CREO.” </a:t>
              </a:r>
            </a:p>
            <a:p>
              <a:pPr algn="r">
                <a:lnSpc>
                  <a:spcPct val="90000"/>
                </a:lnSpc>
              </a:pPr>
              <a:r>
                <a:rPr lang="en-CA" altLang="x-none" sz="1200" i="1" dirty="0">
                  <a:solidFill>
                    <a:srgbClr val="000000"/>
                  </a:solidFill>
                  <a:latin typeface="Segoe UI Light" charset="0"/>
                  <a:ea typeface="Segoe UI Light" charset="0"/>
                  <a:cs typeface="Segoe UI Light" charset="0"/>
                </a:rPr>
                <a:t>– Neel</a:t>
              </a:r>
              <a:r>
                <a:rPr lang="en-CA" altLang="x-none" sz="1200" dirty="0">
                  <a:solidFill>
                    <a:srgbClr val="000000"/>
                  </a:solidFill>
                  <a:latin typeface="Segoe UI Light" charset="0"/>
                  <a:ea typeface="Segoe UI Light" charset="0"/>
                  <a:cs typeface="Segoe UI Light" charset="0"/>
                </a:rPr>
                <a:t>, Project Manager</a:t>
              </a:r>
              <a:endParaRPr lang="en-US" altLang="x-none" sz="1200" i="1" dirty="0">
                <a:solidFill>
                  <a:srgbClr val="000000"/>
                </a:solidFill>
                <a:latin typeface="Segoe UI Light" charset="0"/>
                <a:ea typeface="Segoe UI Light" charset="0"/>
                <a:cs typeface="Segoe UI Light" charset="0"/>
              </a:endParaRPr>
            </a:p>
          </p:txBody>
        </p:sp>
        <p:pic>
          <p:nvPicPr>
            <p:cNvPr id="71" name="Picture 7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48294" y="5286043"/>
              <a:ext cx="1053938" cy="707806"/>
            </a:xfrm>
            <a:prstGeom prst="rect">
              <a:avLst/>
            </a:prstGeom>
          </p:spPr>
        </p:pic>
        <p:pic>
          <p:nvPicPr>
            <p:cNvPr id="72" name="Picture 7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42661" y="5355602"/>
              <a:ext cx="568687" cy="568687"/>
            </a:xfrm>
            <a:prstGeom prst="rect">
              <a:avLst/>
            </a:prstGeom>
          </p:spPr>
        </p:pic>
        <p:pic>
          <p:nvPicPr>
            <p:cNvPr id="74" name="Picture 7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90802" y="5340358"/>
              <a:ext cx="753012" cy="640060"/>
            </a:xfrm>
            <a:prstGeom prst="rect">
              <a:avLst/>
            </a:prstGeom>
          </p:spPr>
        </p:pic>
      </p:grpSp>
      <p:pic>
        <p:nvPicPr>
          <p:cNvPr id="2050" name="Picture 2" descr="Image result for 437">
            <a:extLst>
              <a:ext uri="{FF2B5EF4-FFF2-40B4-BE49-F238E27FC236}">
                <a16:creationId xmlns:a16="http://schemas.microsoft.com/office/drawing/2014/main" id="{FF07513C-0C44-F74D-81AC-6E5F85243C9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56135" y="5738435"/>
            <a:ext cx="602769" cy="371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227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6"/>
          <p:cNvSpPr txBox="1">
            <a:spLocks noGrp="1"/>
          </p:cNvSpPr>
          <p:nvPr>
            <p:ph type="title" idx="4294967295"/>
          </p:nvPr>
        </p:nvSpPr>
        <p:spPr>
          <a:xfrm>
            <a:off x="685800" y="419100"/>
            <a:ext cx="7772400" cy="34607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rgbClr val="191919"/>
              </a:buClr>
              <a:buSzPts val="2160"/>
              <a:buFont typeface="Arial"/>
              <a:buNone/>
            </a:pPr>
            <a:r>
              <a:rPr lang="en-US" sz="2160" b="1">
                <a:latin typeface="Arial"/>
                <a:ea typeface="Arial"/>
                <a:cs typeface="Arial"/>
                <a:sym typeface="Arial"/>
              </a:rPr>
              <a:t>Position Description</a:t>
            </a:r>
            <a:endParaRPr sz="2160" b="1">
              <a:latin typeface="Arial"/>
              <a:ea typeface="Arial"/>
              <a:cs typeface="Arial"/>
              <a:sym typeface="Arial"/>
            </a:endParaRPr>
          </a:p>
        </p:txBody>
      </p:sp>
      <p:sp>
        <p:nvSpPr>
          <p:cNvPr id="193" name="Google Shape;193;p6"/>
          <p:cNvSpPr txBox="1"/>
          <p:nvPr/>
        </p:nvSpPr>
        <p:spPr>
          <a:xfrm>
            <a:off x="685800" y="765175"/>
            <a:ext cx="7772400" cy="38145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7F7F7F"/>
                </a:solidFill>
                <a:latin typeface="Arial"/>
                <a:ea typeface="Arial"/>
                <a:cs typeface="Arial"/>
                <a:sym typeface="Arial"/>
              </a:rPr>
              <a:t>An outline of the responsibilities and benefits of CREO Consultants</a:t>
            </a:r>
            <a:endParaRPr/>
          </a:p>
        </p:txBody>
      </p:sp>
      <p:cxnSp>
        <p:nvCxnSpPr>
          <p:cNvPr id="194" name="Google Shape;194;p6"/>
          <p:cNvCxnSpPr/>
          <p:nvPr/>
        </p:nvCxnSpPr>
        <p:spPr>
          <a:xfrm>
            <a:off x="685800" y="1216423"/>
            <a:ext cx="7772400" cy="0"/>
          </a:xfrm>
          <a:prstGeom prst="straightConnector1">
            <a:avLst/>
          </a:prstGeom>
          <a:noFill/>
          <a:ln w="25400" cap="flat" cmpd="sng">
            <a:solidFill>
              <a:srgbClr val="970000"/>
            </a:solidFill>
            <a:prstDash val="solid"/>
            <a:miter lim="800000"/>
            <a:headEnd type="none" w="sm" len="sm"/>
            <a:tailEnd type="none" w="sm" len="sm"/>
          </a:ln>
        </p:spPr>
      </p:cxnSp>
      <p:sp>
        <p:nvSpPr>
          <p:cNvPr id="195" name="Google Shape;195;p6"/>
          <p:cNvSpPr/>
          <p:nvPr/>
        </p:nvSpPr>
        <p:spPr>
          <a:xfrm>
            <a:off x="685798" y="1393768"/>
            <a:ext cx="7772402" cy="460126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Consultants will be staffed on teams of 3-5 people. As a Consultant, you will gain immediate responsibility and have opportunities in many areas, including:</a:t>
            </a:r>
            <a:endParaRPr/>
          </a:p>
          <a:p>
            <a:pPr marL="285750" marR="0" lvl="0" indent="-227013" algn="l" rtl="0">
              <a:lnSpc>
                <a:spcPct val="120000"/>
              </a:lnSpc>
              <a:spcBef>
                <a:spcPts val="60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Designing qualitative and quantitative market research instruments </a:t>
            </a:r>
            <a:endParaRPr/>
          </a:p>
          <a:p>
            <a:pPr marL="285750" marR="0" lvl="0" indent="-227013" algn="l" rtl="0">
              <a:lnSpc>
                <a:spcPct val="120000"/>
              </a:lnSpc>
              <a:spcBef>
                <a:spcPts val="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Conducting primary and secondary research on a business or industry</a:t>
            </a:r>
            <a:endParaRPr/>
          </a:p>
          <a:p>
            <a:pPr marL="285750" marR="0" lvl="0" indent="-227013" algn="l" rtl="0">
              <a:lnSpc>
                <a:spcPct val="120000"/>
              </a:lnSpc>
              <a:spcBef>
                <a:spcPts val="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Integrating information to create data-driven insights on client issues</a:t>
            </a:r>
            <a:endParaRPr/>
          </a:p>
          <a:p>
            <a:pPr marL="285750" marR="0" lvl="0" indent="-227013" algn="l" rtl="0">
              <a:lnSpc>
                <a:spcPct val="120000"/>
              </a:lnSpc>
              <a:spcBef>
                <a:spcPts val="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Leveraging problem solving skills and frameworks to develop solutions</a:t>
            </a:r>
            <a:endParaRPr/>
          </a:p>
          <a:p>
            <a:pPr marL="285750" marR="0" lvl="0" indent="-227013" algn="l" rtl="0">
              <a:lnSpc>
                <a:spcPct val="120000"/>
              </a:lnSpc>
              <a:spcBef>
                <a:spcPts val="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Synthesizing and communicating recommendations to clients </a:t>
            </a:r>
            <a:endParaRPr/>
          </a:p>
          <a:p>
            <a:pPr marL="285750" marR="0" lvl="0" indent="-227013" algn="l" rtl="0">
              <a:lnSpc>
                <a:spcPct val="120000"/>
              </a:lnSpc>
              <a:spcBef>
                <a:spcPts val="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Collaborating with clients and team members to implement recommendations </a:t>
            </a:r>
            <a:endParaRPr/>
          </a:p>
          <a:p>
            <a:pPr marL="58736" marR="0" lvl="0" indent="0" algn="l" rtl="0">
              <a:lnSpc>
                <a:spcPct val="120000"/>
              </a:lnSpc>
              <a:spcBef>
                <a:spcPts val="0"/>
              </a:spcBef>
              <a:spcAft>
                <a:spcPts val="0"/>
              </a:spcAft>
              <a:buNone/>
            </a:pPr>
            <a:endParaRPr sz="1600">
              <a:solidFill>
                <a:schemeClr val="dk1"/>
              </a:solidFill>
              <a:latin typeface="Arial"/>
              <a:ea typeface="Arial"/>
              <a:cs typeface="Arial"/>
              <a:sym typeface="Arial"/>
            </a:endParaRPr>
          </a:p>
          <a:p>
            <a:pPr marL="0" marR="0" lvl="0" indent="0" algn="l" rtl="0">
              <a:lnSpc>
                <a:spcPct val="12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In addition to project work, CREO invests in the professional development of its members. We prepare our team for consulting recruiting by running comprehensive mock interviews and offering an extensive case prep resource pool.</a:t>
            </a:r>
            <a:endParaRPr/>
          </a:p>
          <a:p>
            <a:pPr marL="0" marR="0" lvl="0" indent="0" algn="l" rtl="0">
              <a:lnSpc>
                <a:spcPct val="120000"/>
              </a:lnSpc>
              <a:spcBef>
                <a:spcPts val="0"/>
              </a:spcBef>
              <a:spcAft>
                <a:spcPts val="0"/>
              </a:spcAft>
              <a:buClr>
                <a:schemeClr val="dk1"/>
              </a:buClr>
              <a:buSzPts val="1600"/>
              <a:buFont typeface="Arial"/>
              <a:buNone/>
            </a:pPr>
            <a:endParaRPr sz="1600">
              <a:solidFill>
                <a:schemeClr val="dk1"/>
              </a:solidFill>
              <a:latin typeface="Arial"/>
              <a:ea typeface="Arial"/>
              <a:cs typeface="Arial"/>
              <a:sym typeface="Arial"/>
            </a:endParaRPr>
          </a:p>
          <a:p>
            <a:pPr marL="0" marR="0" lvl="0" indent="0" algn="l" rtl="0">
              <a:lnSpc>
                <a:spcPct val="12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The number of Consultant positions available will be determined by the quality of applications received.</a:t>
            </a:r>
            <a:endParaRPr/>
          </a:p>
        </p:txBody>
      </p:sp>
      <p:sp>
        <p:nvSpPr>
          <p:cNvPr id="196" name="Google Shape;196;p6"/>
          <p:cNvSpPr/>
          <p:nvPr/>
        </p:nvSpPr>
        <p:spPr>
          <a:xfrm>
            <a:off x="0" y="0"/>
            <a:ext cx="9144000" cy="6857999"/>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4050">
                <a:solidFill>
                  <a:srgbClr val="FFFFFF"/>
                </a:solidFill>
                <a:latin typeface="Quattrocento Sans"/>
                <a:ea typeface="Quattrocento Sans"/>
                <a:cs typeface="Quattrocento Sans"/>
                <a:sym typeface="Quattrocento Sans"/>
              </a:rPr>
              <a:t>Application Instructions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7"/>
          <p:cNvSpPr txBox="1">
            <a:spLocks noGrp="1"/>
          </p:cNvSpPr>
          <p:nvPr>
            <p:ph type="body" idx="1"/>
          </p:nvPr>
        </p:nvSpPr>
        <p:spPr>
          <a:xfrm>
            <a:off x="268171" y="730018"/>
            <a:ext cx="8708773" cy="28661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F7F7F"/>
              </a:buClr>
              <a:buSzPts val="1400"/>
              <a:buNone/>
            </a:pPr>
            <a:r>
              <a:rPr lang="en-US" sz="1400" dirty="0">
                <a:solidFill>
                  <a:srgbClr val="7F7F7F"/>
                </a:solidFill>
              </a:rPr>
              <a:t>Requirements to write and properly submit your application</a:t>
            </a:r>
            <a:endParaRPr sz="1400" dirty="0">
              <a:solidFill>
                <a:srgbClr val="7F7F7F"/>
              </a:solidFill>
            </a:endParaRPr>
          </a:p>
          <a:p>
            <a:pPr marL="0" lvl="0" indent="0" algn="l" rtl="0">
              <a:lnSpc>
                <a:spcPct val="90000"/>
              </a:lnSpc>
              <a:spcBef>
                <a:spcPts val="563"/>
              </a:spcBef>
              <a:spcAft>
                <a:spcPts val="0"/>
              </a:spcAft>
              <a:buClr>
                <a:srgbClr val="7F7F7F"/>
              </a:buClr>
              <a:buSzPts val="1400"/>
              <a:buNone/>
            </a:pPr>
            <a:endParaRPr sz="1400" dirty="0"/>
          </a:p>
        </p:txBody>
      </p:sp>
      <p:sp>
        <p:nvSpPr>
          <p:cNvPr id="203" name="Google Shape;203;p7"/>
          <p:cNvSpPr/>
          <p:nvPr/>
        </p:nvSpPr>
        <p:spPr>
          <a:xfrm>
            <a:off x="339365" y="1116631"/>
            <a:ext cx="8118835" cy="387798"/>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chemeClr val="dk1"/>
              </a:buClr>
              <a:buSzPts val="1600"/>
              <a:buFont typeface="Arial"/>
              <a:buNone/>
            </a:pPr>
            <a:r>
              <a:rPr lang="en-US" sz="1600" b="1" dirty="0">
                <a:solidFill>
                  <a:schemeClr val="dk1"/>
                </a:solidFill>
                <a:latin typeface="Quattrocento Sans"/>
                <a:ea typeface="Quattrocento Sans"/>
                <a:cs typeface="Quattrocento Sans"/>
                <a:sym typeface="Quattrocento Sans"/>
              </a:rPr>
              <a:t>Please include your personal information below:</a:t>
            </a:r>
            <a:endParaRPr dirty="0"/>
          </a:p>
        </p:txBody>
      </p:sp>
      <p:graphicFrame>
        <p:nvGraphicFramePr>
          <p:cNvPr id="204" name="Google Shape;204;p7"/>
          <p:cNvGraphicFramePr/>
          <p:nvPr>
            <p:extLst>
              <p:ext uri="{D42A27DB-BD31-4B8C-83A1-F6EECF244321}">
                <p14:modId xmlns:p14="http://schemas.microsoft.com/office/powerpoint/2010/main" val="3209090942"/>
              </p:ext>
            </p:extLst>
          </p:nvPr>
        </p:nvGraphicFramePr>
        <p:xfrm>
          <a:off x="450141" y="1594228"/>
          <a:ext cx="7906350" cy="1827660"/>
        </p:xfrm>
        <a:graphic>
          <a:graphicData uri="http://schemas.openxmlformats.org/drawingml/2006/table">
            <a:tbl>
              <a:tblPr firstRow="1">
                <a:noFill/>
                <a:tableStyleId>{9B1748A2-1127-4E01-8B69-86C0C0B3B8ED}</a:tableStyleId>
              </a:tblPr>
              <a:tblGrid>
                <a:gridCol w="1607175">
                  <a:extLst>
                    <a:ext uri="{9D8B030D-6E8A-4147-A177-3AD203B41FA5}">
                      <a16:colId xmlns:a16="http://schemas.microsoft.com/office/drawing/2014/main" val="20000"/>
                    </a:ext>
                  </a:extLst>
                </a:gridCol>
                <a:gridCol w="6299175">
                  <a:extLst>
                    <a:ext uri="{9D8B030D-6E8A-4147-A177-3AD203B41FA5}">
                      <a16:colId xmlns:a16="http://schemas.microsoft.com/office/drawing/2014/main" val="20001"/>
                    </a:ext>
                  </a:extLst>
                </a:gridCol>
              </a:tblGrid>
              <a:tr h="274100">
                <a:tc>
                  <a:txBody>
                    <a:bodyPr/>
                    <a:lstStyle/>
                    <a:p>
                      <a:pPr marL="0" marR="0" lvl="0" indent="0" algn="l" rtl="0">
                        <a:spcBef>
                          <a:spcPts val="0"/>
                        </a:spcBef>
                        <a:spcAft>
                          <a:spcPts val="0"/>
                        </a:spcAft>
                        <a:buNone/>
                      </a:pPr>
                      <a:r>
                        <a:rPr lang="en-US" sz="1400" b="1" u="none" strike="noStrike" cap="none" dirty="0">
                          <a:solidFill>
                            <a:schemeClr val="lt2"/>
                          </a:solidFill>
                          <a:latin typeface="Quattrocento Sans"/>
                          <a:ea typeface="Quattrocento Sans"/>
                          <a:cs typeface="Quattrocento Sans"/>
                          <a:sym typeface="Quattrocento Sans"/>
                        </a:rPr>
                        <a:t>Name</a:t>
                      </a:r>
                      <a:endParaRPr dirty="0"/>
                    </a:p>
                  </a:txBody>
                  <a:tcPr marL="91425" marR="91425" marT="45625" marB="456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endParaRPr sz="1400" b="0">
                        <a:latin typeface="Quattrocento Sans"/>
                        <a:ea typeface="Quattrocento Sans"/>
                        <a:cs typeface="Quattrocento Sans"/>
                        <a:sym typeface="Quattrocento Sans"/>
                      </a:endParaRPr>
                    </a:p>
                  </a:txBody>
                  <a:tcPr marL="91425" marR="91425" marT="45625" marB="456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0"/>
                  </a:ext>
                </a:extLst>
              </a:tr>
              <a:tr h="274100">
                <a:tc>
                  <a:txBody>
                    <a:bodyPr/>
                    <a:lstStyle/>
                    <a:p>
                      <a:pPr marL="0" marR="0" lvl="0" indent="0" algn="l" rtl="0">
                        <a:spcBef>
                          <a:spcPts val="0"/>
                        </a:spcBef>
                        <a:spcAft>
                          <a:spcPts val="0"/>
                        </a:spcAft>
                        <a:buNone/>
                      </a:pPr>
                      <a:r>
                        <a:rPr lang="en-US" sz="1400" b="1">
                          <a:solidFill>
                            <a:schemeClr val="lt2"/>
                          </a:solidFill>
                          <a:latin typeface="Quattrocento Sans"/>
                          <a:ea typeface="Quattrocento Sans"/>
                          <a:cs typeface="Quattrocento Sans"/>
                          <a:sym typeface="Quattrocento Sans"/>
                        </a:rPr>
                        <a:t>Email</a:t>
                      </a:r>
                      <a:endParaRPr/>
                    </a:p>
                  </a:txBody>
                  <a:tcPr marL="91425" marR="91425" marT="45625" marB="456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endParaRPr sz="1400" b="0">
                        <a:latin typeface="Quattrocento Sans"/>
                        <a:ea typeface="Quattrocento Sans"/>
                        <a:cs typeface="Quattrocento Sans"/>
                        <a:sym typeface="Quattrocento Sans"/>
                      </a:endParaRPr>
                    </a:p>
                  </a:txBody>
                  <a:tcPr marL="91425" marR="91425" marT="45625" marB="456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1"/>
                  </a:ext>
                </a:extLst>
              </a:tr>
              <a:tr h="301700">
                <a:tc>
                  <a:txBody>
                    <a:bodyPr/>
                    <a:lstStyle/>
                    <a:p>
                      <a:pPr marL="0" marR="0" lvl="0" indent="0" algn="l" rtl="0">
                        <a:spcBef>
                          <a:spcPts val="0"/>
                        </a:spcBef>
                        <a:spcAft>
                          <a:spcPts val="0"/>
                        </a:spcAft>
                        <a:buNone/>
                      </a:pPr>
                      <a:r>
                        <a:rPr lang="en-US" sz="1400" b="1">
                          <a:solidFill>
                            <a:schemeClr val="lt2"/>
                          </a:solidFill>
                          <a:latin typeface="Quattrocento Sans"/>
                          <a:ea typeface="Quattrocento Sans"/>
                          <a:cs typeface="Quattrocento Sans"/>
                          <a:sym typeface="Quattrocento Sans"/>
                        </a:rPr>
                        <a:t>Phone Number  </a:t>
                      </a:r>
                      <a:endParaRPr/>
                    </a:p>
                  </a:txBody>
                  <a:tcPr marL="91425" marR="91425" marT="45625" marB="456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endParaRPr sz="1400" b="0">
                        <a:latin typeface="Quattrocento Sans"/>
                        <a:ea typeface="Quattrocento Sans"/>
                        <a:cs typeface="Quattrocento Sans"/>
                        <a:sym typeface="Quattrocento Sans"/>
                      </a:endParaRPr>
                    </a:p>
                  </a:txBody>
                  <a:tcPr marL="91425" marR="91425" marT="45625" marB="456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2"/>
                  </a:ext>
                </a:extLst>
              </a:tr>
              <a:tr h="274100">
                <a:tc>
                  <a:txBody>
                    <a:bodyPr/>
                    <a:lstStyle/>
                    <a:p>
                      <a:pPr marL="0" marR="0" lvl="0" indent="0" algn="l" rtl="0">
                        <a:spcBef>
                          <a:spcPts val="0"/>
                        </a:spcBef>
                        <a:spcAft>
                          <a:spcPts val="0"/>
                        </a:spcAft>
                        <a:buNone/>
                      </a:pPr>
                      <a:r>
                        <a:rPr lang="en-US" sz="1400" b="1" dirty="0">
                          <a:solidFill>
                            <a:schemeClr val="lt2"/>
                          </a:solidFill>
                          <a:latin typeface="Quattrocento Sans"/>
                          <a:ea typeface="Quattrocento Sans"/>
                          <a:cs typeface="Quattrocento Sans"/>
                          <a:sym typeface="Quattrocento Sans"/>
                        </a:rPr>
                        <a:t>Program</a:t>
                      </a:r>
                      <a:endParaRPr sz="1400" b="1" dirty="0">
                        <a:solidFill>
                          <a:schemeClr val="lt2"/>
                        </a:solidFill>
                        <a:latin typeface="Quattrocento Sans"/>
                        <a:ea typeface="Quattrocento Sans"/>
                        <a:cs typeface="Quattrocento Sans"/>
                        <a:sym typeface="Quattrocento Sans"/>
                      </a:endParaRPr>
                    </a:p>
                  </a:txBody>
                  <a:tcPr marL="91425" marR="91425" marT="45625" marB="456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endParaRPr sz="1400" b="0" dirty="0">
                        <a:latin typeface="Quattrocento Sans"/>
                        <a:ea typeface="Quattrocento Sans"/>
                        <a:cs typeface="Quattrocento Sans"/>
                        <a:sym typeface="Quattrocento Sans"/>
                      </a:endParaRPr>
                    </a:p>
                  </a:txBody>
                  <a:tcPr marL="91425" marR="91425" marT="45625" marB="456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3"/>
                  </a:ext>
                </a:extLst>
              </a:tr>
              <a:tr h="274100">
                <a:tc>
                  <a:txBody>
                    <a:bodyPr/>
                    <a:lstStyle/>
                    <a:p>
                      <a:pPr marL="0" marR="0" lvl="0" indent="0" algn="l" rtl="0">
                        <a:spcBef>
                          <a:spcPts val="0"/>
                        </a:spcBef>
                        <a:spcAft>
                          <a:spcPts val="0"/>
                        </a:spcAft>
                        <a:buNone/>
                      </a:pPr>
                      <a:r>
                        <a:rPr lang="en-US" sz="1400" b="1" dirty="0">
                          <a:solidFill>
                            <a:schemeClr val="lt2"/>
                          </a:solidFill>
                          <a:latin typeface="Quattrocento Sans"/>
                          <a:ea typeface="Quattrocento Sans"/>
                          <a:cs typeface="Quattrocento Sans"/>
                          <a:sym typeface="Quattrocento Sans"/>
                        </a:rPr>
                        <a:t>Graduation Year</a:t>
                      </a:r>
                      <a:endParaRPr sz="1400" b="1" dirty="0">
                        <a:solidFill>
                          <a:schemeClr val="lt2"/>
                        </a:solidFill>
                        <a:latin typeface="Quattrocento Sans"/>
                        <a:ea typeface="Quattrocento Sans"/>
                        <a:cs typeface="Quattrocento Sans"/>
                        <a:sym typeface="Quattrocento Sans"/>
                      </a:endParaRPr>
                    </a:p>
                  </a:txBody>
                  <a:tcPr marL="91425" marR="91425" marT="45625" marB="456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endParaRPr sz="1400" b="0" dirty="0">
                        <a:latin typeface="Quattrocento Sans"/>
                        <a:ea typeface="Quattrocento Sans"/>
                        <a:cs typeface="Quattrocento Sans"/>
                        <a:sym typeface="Quattrocento Sans"/>
                      </a:endParaRPr>
                    </a:p>
                  </a:txBody>
                  <a:tcPr marL="91425" marR="91425" marT="45625" marB="456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tcPr>
                </a:tc>
                <a:extLst>
                  <a:ext uri="{0D108BD9-81ED-4DB2-BD59-A6C34878D82A}">
                    <a16:rowId xmlns:a16="http://schemas.microsoft.com/office/drawing/2014/main" val="10004"/>
                  </a:ext>
                </a:extLst>
              </a:tr>
              <a:tr h="274100">
                <a:tc>
                  <a:txBody>
                    <a:bodyPr/>
                    <a:lstStyle/>
                    <a:p>
                      <a:pPr marL="0" marR="0" lvl="0" indent="0" algn="l" rtl="0">
                        <a:spcBef>
                          <a:spcPts val="0"/>
                        </a:spcBef>
                        <a:spcAft>
                          <a:spcPts val="0"/>
                        </a:spcAft>
                        <a:buNone/>
                      </a:pPr>
                      <a:r>
                        <a:rPr lang="en-CA" sz="1400" b="1" dirty="0">
                          <a:solidFill>
                            <a:schemeClr val="lt2"/>
                          </a:solidFill>
                          <a:latin typeface="Quattrocento Sans"/>
                          <a:ea typeface="Quattrocento Sans"/>
                          <a:cs typeface="Quattrocento Sans"/>
                          <a:sym typeface="Quattrocento Sans"/>
                        </a:rPr>
                        <a:t>Desired Role</a:t>
                      </a:r>
                      <a:endParaRPr sz="1400" b="1" dirty="0">
                        <a:solidFill>
                          <a:schemeClr val="lt2"/>
                        </a:solidFill>
                        <a:latin typeface="Quattrocento Sans"/>
                        <a:ea typeface="Quattrocento Sans"/>
                        <a:cs typeface="Quattrocento Sans"/>
                        <a:sym typeface="Quattrocento Sans"/>
                      </a:endParaRPr>
                    </a:p>
                  </a:txBody>
                  <a:tcPr marL="91425" marR="91425" marT="45625" marB="45625">
                    <a:lnL w="12700" cap="flat" cmpd="sng">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endParaRPr sz="1400" b="0" dirty="0">
                        <a:latin typeface="Quattrocento Sans"/>
                        <a:ea typeface="Quattrocento Sans"/>
                        <a:cs typeface="Quattrocento Sans"/>
                        <a:sym typeface="Quattrocento Sans"/>
                      </a:endParaRPr>
                    </a:p>
                  </a:txBody>
                  <a:tcPr marL="91425" marR="91425" marT="45625" marB="45625">
                    <a:lnL w="12700" cap="flat" cmpd="sng" algn="ctr">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3548743279"/>
                  </a:ext>
                </a:extLst>
              </a:tr>
            </a:tbl>
          </a:graphicData>
        </a:graphic>
      </p:graphicFrame>
      <p:sp>
        <p:nvSpPr>
          <p:cNvPr id="205" name="Google Shape;205;p7"/>
          <p:cNvSpPr/>
          <p:nvPr/>
        </p:nvSpPr>
        <p:spPr>
          <a:xfrm>
            <a:off x="450141" y="3524813"/>
            <a:ext cx="8008059" cy="330548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chemeClr val="dk1"/>
              </a:buClr>
              <a:buSzPts val="1400"/>
              <a:buFont typeface="Arial"/>
              <a:buNone/>
            </a:pPr>
            <a:r>
              <a:rPr lang="en-US" sz="1400" b="1" i="1" dirty="0">
                <a:solidFill>
                  <a:schemeClr val="dk1"/>
                </a:solidFill>
                <a:latin typeface="Quattrocento Sans"/>
                <a:ea typeface="Quattrocento Sans"/>
                <a:cs typeface="Quattrocento Sans"/>
                <a:sym typeface="Quattrocento Sans"/>
              </a:rPr>
              <a:t>Note: </a:t>
            </a:r>
            <a:r>
              <a:rPr lang="en-US" sz="1400" i="1" dirty="0">
                <a:solidFill>
                  <a:schemeClr val="dk1"/>
                </a:solidFill>
                <a:latin typeface="Quattrocento Sans"/>
                <a:ea typeface="Quattrocento Sans"/>
                <a:cs typeface="Quattrocento Sans"/>
                <a:sym typeface="Quattrocento Sans"/>
              </a:rPr>
              <a:t>Please limit your answers to a maximum of two slides for each question. You may reformat the slides at your discretion.</a:t>
            </a:r>
            <a:endParaRPr dirty="0"/>
          </a:p>
          <a:p>
            <a:pPr marL="0" marR="0" lvl="0" indent="0" algn="l" rtl="0">
              <a:lnSpc>
                <a:spcPct val="120000"/>
              </a:lnSpc>
              <a:spcBef>
                <a:spcPts val="0"/>
              </a:spcBef>
              <a:spcAft>
                <a:spcPts val="0"/>
              </a:spcAft>
              <a:buClr>
                <a:schemeClr val="dk1"/>
              </a:buClr>
              <a:buSzPts val="700"/>
              <a:buFont typeface="Arial"/>
              <a:buNone/>
            </a:pPr>
            <a:endParaRPr sz="700" dirty="0">
              <a:solidFill>
                <a:schemeClr val="dk1"/>
              </a:solidFill>
              <a:latin typeface="Quattrocento Sans"/>
              <a:ea typeface="Quattrocento Sans"/>
              <a:cs typeface="Quattrocento Sans"/>
              <a:sym typeface="Quattrocento Sans"/>
            </a:endParaRPr>
          </a:p>
          <a:p>
            <a:pPr marL="0" marR="0" lvl="0" indent="0" algn="l" rtl="0">
              <a:lnSpc>
                <a:spcPct val="120000"/>
              </a:lnSpc>
              <a:spcBef>
                <a:spcPts val="0"/>
              </a:spcBef>
              <a:spcAft>
                <a:spcPts val="0"/>
              </a:spcAft>
              <a:buClr>
                <a:schemeClr val="dk1"/>
              </a:buClr>
              <a:buSzPts val="1600"/>
              <a:buFont typeface="Arial"/>
              <a:buNone/>
            </a:pPr>
            <a:r>
              <a:rPr lang="en-US" sz="1600" b="1" dirty="0">
                <a:solidFill>
                  <a:schemeClr val="dk1"/>
                </a:solidFill>
                <a:latin typeface="Quattrocento Sans"/>
                <a:ea typeface="Quattrocento Sans"/>
                <a:cs typeface="Quattrocento Sans"/>
                <a:sym typeface="Quattrocento Sans"/>
              </a:rPr>
              <a:t>When you are finished writing your application:</a:t>
            </a:r>
            <a:endParaRPr sz="1600" dirty="0">
              <a:solidFill>
                <a:schemeClr val="dk1"/>
              </a:solidFill>
              <a:latin typeface="Quattrocento Sans"/>
              <a:ea typeface="Quattrocento Sans"/>
              <a:cs typeface="Quattrocento Sans"/>
              <a:sym typeface="Quattrocento Sans"/>
            </a:endParaRPr>
          </a:p>
          <a:p>
            <a:pPr marL="285750" marR="0" lvl="0" indent="-227013" algn="l" rtl="0">
              <a:lnSpc>
                <a:spcPct val="120000"/>
              </a:lnSpc>
              <a:spcBef>
                <a:spcPts val="600"/>
              </a:spcBef>
              <a:spcAft>
                <a:spcPts val="0"/>
              </a:spcAft>
              <a:buClr>
                <a:schemeClr val="dk1"/>
              </a:buClr>
              <a:buSzPts val="1400"/>
              <a:buFont typeface="Times New Roman"/>
              <a:buChar char="–"/>
            </a:pPr>
            <a:r>
              <a:rPr lang="en-US" sz="1400" dirty="0">
                <a:solidFill>
                  <a:schemeClr val="dk1"/>
                </a:solidFill>
                <a:latin typeface="Quattrocento Sans"/>
                <a:ea typeface="Quattrocento Sans"/>
                <a:cs typeface="Quattrocento Sans"/>
                <a:sym typeface="Quattrocento Sans"/>
              </a:rPr>
              <a:t>Save this file as “Your Name – CREO Application” in PDF format</a:t>
            </a:r>
            <a:endParaRPr dirty="0"/>
          </a:p>
          <a:p>
            <a:pPr marL="285750" marR="0" lvl="0" indent="-227013" algn="l" rtl="0">
              <a:lnSpc>
                <a:spcPct val="120000"/>
              </a:lnSpc>
              <a:spcBef>
                <a:spcPts val="600"/>
              </a:spcBef>
              <a:spcAft>
                <a:spcPts val="0"/>
              </a:spcAft>
              <a:buClr>
                <a:schemeClr val="dk1"/>
              </a:buClr>
              <a:buSzPts val="1400"/>
              <a:buFont typeface="Times New Roman"/>
              <a:buChar char="–"/>
            </a:pPr>
            <a:r>
              <a:rPr lang="en-US" sz="1400" dirty="0">
                <a:solidFill>
                  <a:schemeClr val="dk1"/>
                </a:solidFill>
                <a:latin typeface="Quattrocento Sans"/>
                <a:ea typeface="Quattrocento Sans"/>
                <a:cs typeface="Quattrocento Sans"/>
                <a:sym typeface="Quattrocento Sans"/>
              </a:rPr>
              <a:t>Save your </a:t>
            </a:r>
            <a:r>
              <a:rPr lang="en-US" sz="1400" b="1" u="sng" dirty="0">
                <a:solidFill>
                  <a:schemeClr val="dk1"/>
                </a:solidFill>
                <a:latin typeface="Quattrocento Sans"/>
                <a:ea typeface="Quattrocento Sans"/>
                <a:cs typeface="Quattrocento Sans"/>
                <a:sym typeface="Quattrocento Sans"/>
              </a:rPr>
              <a:t>current resume</a:t>
            </a:r>
            <a:r>
              <a:rPr lang="en-US" sz="1400" dirty="0">
                <a:solidFill>
                  <a:schemeClr val="dk1"/>
                </a:solidFill>
                <a:latin typeface="Quattrocento Sans"/>
                <a:ea typeface="Quattrocento Sans"/>
                <a:cs typeface="Quattrocento Sans"/>
                <a:sym typeface="Quattrocento Sans"/>
              </a:rPr>
              <a:t> as “Your Name – Resume” in PDF format</a:t>
            </a:r>
            <a:endParaRPr dirty="0"/>
          </a:p>
          <a:p>
            <a:pPr marL="285750" marR="0" lvl="0" indent="-227013" algn="l" rtl="0">
              <a:lnSpc>
                <a:spcPct val="120000"/>
              </a:lnSpc>
              <a:spcBef>
                <a:spcPts val="600"/>
              </a:spcBef>
              <a:spcAft>
                <a:spcPts val="0"/>
              </a:spcAft>
              <a:buClr>
                <a:schemeClr val="dk1"/>
              </a:buClr>
              <a:buSzPts val="1400"/>
              <a:buFont typeface="Times New Roman"/>
              <a:buChar char="–"/>
            </a:pPr>
            <a:r>
              <a:rPr lang="en-CA" sz="1400" dirty="0">
                <a:solidFill>
                  <a:schemeClr val="dk1"/>
                </a:solidFill>
                <a:latin typeface="Quattrocento Sans"/>
                <a:ea typeface="Quattrocento Sans"/>
                <a:cs typeface="Quattrocento Sans"/>
                <a:sym typeface="Quattrocento Sans"/>
              </a:rPr>
              <a:t>Submit your files in the following form: </a:t>
            </a:r>
          </a:p>
          <a:p>
            <a:pPr marL="58737" marR="0" lvl="0" algn="l" rtl="0">
              <a:lnSpc>
                <a:spcPct val="120000"/>
              </a:lnSpc>
              <a:spcBef>
                <a:spcPts val="600"/>
              </a:spcBef>
              <a:spcAft>
                <a:spcPts val="0"/>
              </a:spcAft>
              <a:buClr>
                <a:schemeClr val="dk1"/>
              </a:buClr>
              <a:buSzPts val="1400"/>
            </a:pPr>
            <a:r>
              <a:rPr lang="en-CA" dirty="0">
                <a:solidFill>
                  <a:schemeClr val="dk1"/>
                </a:solidFill>
                <a:latin typeface="Quattrocento Sans"/>
                <a:sym typeface="Quattrocento Sans"/>
              </a:rPr>
              <a:t>     </a:t>
            </a:r>
            <a:r>
              <a:rPr lang="en-CA" dirty="0">
                <a:solidFill>
                  <a:schemeClr val="dk1"/>
                </a:solidFill>
                <a:latin typeface="Quattrocento Sans"/>
                <a:sym typeface="Quattrocento Sans"/>
                <a:hlinkClick r:id="rId3"/>
              </a:rPr>
              <a:t>https://forms.gle/t4Tfkowrjhoced8JA</a:t>
            </a:r>
            <a:endParaRPr dirty="0"/>
          </a:p>
          <a:p>
            <a:pPr marL="285750" marR="0" lvl="0" indent="-227013" algn="l" rtl="0">
              <a:lnSpc>
                <a:spcPct val="120000"/>
              </a:lnSpc>
              <a:spcBef>
                <a:spcPts val="600"/>
              </a:spcBef>
              <a:spcAft>
                <a:spcPts val="0"/>
              </a:spcAft>
              <a:buClr>
                <a:schemeClr val="dk1"/>
              </a:buClr>
              <a:buSzPts val="1400"/>
              <a:buFont typeface="Times New Roman"/>
              <a:buChar char="–"/>
            </a:pPr>
            <a:r>
              <a:rPr lang="en-US" sz="1400" dirty="0">
                <a:solidFill>
                  <a:schemeClr val="dk1"/>
                </a:solidFill>
                <a:latin typeface="Quattrocento Sans"/>
                <a:ea typeface="Quattrocento Sans"/>
                <a:cs typeface="Quattrocento Sans"/>
                <a:sym typeface="Quattrocento Sans"/>
              </a:rPr>
              <a:t>Sign up for a first-round interview slot using the following link: </a:t>
            </a:r>
            <a:r>
              <a:rPr lang="en-US" sz="1400" u="sng" dirty="0">
                <a:solidFill>
                  <a:schemeClr val="dk1"/>
                </a:solidFill>
                <a:latin typeface="Quattrocento Sans"/>
                <a:ea typeface="Quattrocento Sans"/>
                <a:cs typeface="Quattrocento Sans"/>
                <a:sym typeface="Quattrocento Sans"/>
                <a:hlinkClick r:id="rId4"/>
              </a:rPr>
              <a:t>https://calendly.com/creosolutions-smith/creo-solutions-2022-hiring-first-round-interviews</a:t>
            </a:r>
            <a:endParaRPr lang="en-US" sz="1400" u="sng" dirty="0">
              <a:solidFill>
                <a:schemeClr val="dk1"/>
              </a:solidFill>
              <a:latin typeface="Quattrocento Sans"/>
              <a:ea typeface="Quattrocento Sans"/>
              <a:cs typeface="Quattrocento Sans"/>
              <a:sym typeface="Quattrocento Sans"/>
            </a:endParaRPr>
          </a:p>
          <a:p>
            <a:pPr marL="58737" marR="0" lvl="0" algn="l" rtl="0">
              <a:lnSpc>
                <a:spcPct val="120000"/>
              </a:lnSpc>
              <a:spcBef>
                <a:spcPts val="600"/>
              </a:spcBef>
              <a:spcAft>
                <a:spcPts val="0"/>
              </a:spcAft>
              <a:buClr>
                <a:schemeClr val="dk1"/>
              </a:buClr>
              <a:buSzPts val="1400"/>
            </a:pPr>
            <a:endParaRPr sz="1400" dirty="0">
              <a:solidFill>
                <a:schemeClr val="dk1"/>
              </a:solidFill>
              <a:latin typeface="Quattrocento Sans"/>
              <a:ea typeface="Quattrocento Sans"/>
              <a:cs typeface="Quattrocento Sans"/>
              <a:sym typeface="Quattrocento Sans"/>
            </a:endParaRPr>
          </a:p>
        </p:txBody>
      </p:sp>
      <p:sp>
        <p:nvSpPr>
          <p:cNvPr id="206" name="Google Shape;206;p7"/>
          <p:cNvSpPr txBox="1">
            <a:spLocks noGrp="1"/>
          </p:cNvSpPr>
          <p:nvPr>
            <p:ph type="title"/>
          </p:nvPr>
        </p:nvSpPr>
        <p:spPr>
          <a:xfrm>
            <a:off x="268173" y="215666"/>
            <a:ext cx="8708773" cy="5492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91919"/>
              </a:buClr>
              <a:buSzPts val="3000"/>
              <a:buFont typeface="Quattrocento Sans"/>
              <a:buNone/>
            </a:pPr>
            <a:r>
              <a:rPr lang="en-US" sz="3000" dirty="0"/>
              <a:t>Application Instructions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8"/>
          <p:cNvSpPr txBox="1">
            <a:spLocks noGrp="1"/>
          </p:cNvSpPr>
          <p:nvPr>
            <p:ph type="title" idx="4294967295"/>
          </p:nvPr>
        </p:nvSpPr>
        <p:spPr>
          <a:xfrm>
            <a:off x="685800" y="419100"/>
            <a:ext cx="7772400" cy="34607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rgbClr val="191919"/>
              </a:buClr>
              <a:buSzPts val="2160"/>
              <a:buFont typeface="Arial"/>
              <a:buNone/>
            </a:pPr>
            <a:r>
              <a:rPr lang="en-US" sz="2160" b="1">
                <a:latin typeface="Arial"/>
                <a:ea typeface="Arial"/>
                <a:cs typeface="Arial"/>
                <a:sym typeface="Arial"/>
              </a:rPr>
              <a:t>Position Description</a:t>
            </a:r>
            <a:endParaRPr sz="2160" b="1">
              <a:latin typeface="Arial"/>
              <a:ea typeface="Arial"/>
              <a:cs typeface="Arial"/>
              <a:sym typeface="Arial"/>
            </a:endParaRPr>
          </a:p>
        </p:txBody>
      </p:sp>
      <p:sp>
        <p:nvSpPr>
          <p:cNvPr id="213" name="Google Shape;213;p8"/>
          <p:cNvSpPr txBox="1"/>
          <p:nvPr/>
        </p:nvSpPr>
        <p:spPr>
          <a:xfrm>
            <a:off x="685800" y="765175"/>
            <a:ext cx="7772400" cy="38145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7F7F7F"/>
                </a:solidFill>
                <a:latin typeface="Arial"/>
                <a:ea typeface="Arial"/>
                <a:cs typeface="Arial"/>
                <a:sym typeface="Arial"/>
              </a:rPr>
              <a:t>An outline of the responsibilities and benefits of CREO Consultants</a:t>
            </a:r>
            <a:endParaRPr/>
          </a:p>
        </p:txBody>
      </p:sp>
      <p:cxnSp>
        <p:nvCxnSpPr>
          <p:cNvPr id="214" name="Google Shape;214;p8"/>
          <p:cNvCxnSpPr/>
          <p:nvPr/>
        </p:nvCxnSpPr>
        <p:spPr>
          <a:xfrm>
            <a:off x="685800" y="1216423"/>
            <a:ext cx="7772400" cy="0"/>
          </a:xfrm>
          <a:prstGeom prst="straightConnector1">
            <a:avLst/>
          </a:prstGeom>
          <a:noFill/>
          <a:ln w="25400" cap="flat" cmpd="sng">
            <a:solidFill>
              <a:srgbClr val="970000"/>
            </a:solidFill>
            <a:prstDash val="solid"/>
            <a:miter lim="800000"/>
            <a:headEnd type="none" w="sm" len="sm"/>
            <a:tailEnd type="none" w="sm" len="sm"/>
          </a:ln>
        </p:spPr>
      </p:cxnSp>
      <p:sp>
        <p:nvSpPr>
          <p:cNvPr id="215" name="Google Shape;215;p8"/>
          <p:cNvSpPr/>
          <p:nvPr/>
        </p:nvSpPr>
        <p:spPr>
          <a:xfrm>
            <a:off x="685798" y="1393768"/>
            <a:ext cx="7772402" cy="460126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Consultants will be staffed on teams of 3-5 people. As a Consultant, you will gain immediate responsibility and have opportunities in many areas, including:</a:t>
            </a:r>
            <a:endParaRPr/>
          </a:p>
          <a:p>
            <a:pPr marL="285750" marR="0" lvl="0" indent="-227013" algn="l" rtl="0">
              <a:lnSpc>
                <a:spcPct val="120000"/>
              </a:lnSpc>
              <a:spcBef>
                <a:spcPts val="60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Designing qualitative and quantitative market research instruments </a:t>
            </a:r>
            <a:endParaRPr/>
          </a:p>
          <a:p>
            <a:pPr marL="285750" marR="0" lvl="0" indent="-227013" algn="l" rtl="0">
              <a:lnSpc>
                <a:spcPct val="120000"/>
              </a:lnSpc>
              <a:spcBef>
                <a:spcPts val="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Conducting primary and secondary research on a business or industry</a:t>
            </a:r>
            <a:endParaRPr/>
          </a:p>
          <a:p>
            <a:pPr marL="285750" marR="0" lvl="0" indent="-227013" algn="l" rtl="0">
              <a:lnSpc>
                <a:spcPct val="120000"/>
              </a:lnSpc>
              <a:spcBef>
                <a:spcPts val="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Integrating information to create data-driven insights on client issues</a:t>
            </a:r>
            <a:endParaRPr/>
          </a:p>
          <a:p>
            <a:pPr marL="285750" marR="0" lvl="0" indent="-227013" algn="l" rtl="0">
              <a:lnSpc>
                <a:spcPct val="120000"/>
              </a:lnSpc>
              <a:spcBef>
                <a:spcPts val="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Leveraging problem solving skills and frameworks to develop solutions</a:t>
            </a:r>
            <a:endParaRPr/>
          </a:p>
          <a:p>
            <a:pPr marL="285750" marR="0" lvl="0" indent="-227013" algn="l" rtl="0">
              <a:lnSpc>
                <a:spcPct val="120000"/>
              </a:lnSpc>
              <a:spcBef>
                <a:spcPts val="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Synthesizing and communicating recommendations to clients </a:t>
            </a:r>
            <a:endParaRPr/>
          </a:p>
          <a:p>
            <a:pPr marL="285750" marR="0" lvl="0" indent="-227013" algn="l" rtl="0">
              <a:lnSpc>
                <a:spcPct val="120000"/>
              </a:lnSpc>
              <a:spcBef>
                <a:spcPts val="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Collaborating with clients and team members to implement recommendations </a:t>
            </a:r>
            <a:endParaRPr/>
          </a:p>
          <a:p>
            <a:pPr marL="58736" marR="0" lvl="0" indent="0" algn="l" rtl="0">
              <a:lnSpc>
                <a:spcPct val="120000"/>
              </a:lnSpc>
              <a:spcBef>
                <a:spcPts val="0"/>
              </a:spcBef>
              <a:spcAft>
                <a:spcPts val="0"/>
              </a:spcAft>
              <a:buNone/>
            </a:pPr>
            <a:endParaRPr sz="1600">
              <a:solidFill>
                <a:schemeClr val="dk1"/>
              </a:solidFill>
              <a:latin typeface="Arial"/>
              <a:ea typeface="Arial"/>
              <a:cs typeface="Arial"/>
              <a:sym typeface="Arial"/>
            </a:endParaRPr>
          </a:p>
          <a:p>
            <a:pPr marL="0" marR="0" lvl="0" indent="0" algn="l" rtl="0">
              <a:lnSpc>
                <a:spcPct val="12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In addition to project work, CREO invests in the professional development of its members. We prepare our team for consulting recruiting by running comprehensive mock interviews and offering an extensive case prep resource pool.</a:t>
            </a:r>
            <a:endParaRPr/>
          </a:p>
          <a:p>
            <a:pPr marL="0" marR="0" lvl="0" indent="0" algn="l" rtl="0">
              <a:lnSpc>
                <a:spcPct val="120000"/>
              </a:lnSpc>
              <a:spcBef>
                <a:spcPts val="0"/>
              </a:spcBef>
              <a:spcAft>
                <a:spcPts val="0"/>
              </a:spcAft>
              <a:buClr>
                <a:schemeClr val="dk1"/>
              </a:buClr>
              <a:buSzPts val="1600"/>
              <a:buFont typeface="Arial"/>
              <a:buNone/>
            </a:pPr>
            <a:endParaRPr sz="1600">
              <a:solidFill>
                <a:schemeClr val="dk1"/>
              </a:solidFill>
              <a:latin typeface="Arial"/>
              <a:ea typeface="Arial"/>
              <a:cs typeface="Arial"/>
              <a:sym typeface="Arial"/>
            </a:endParaRPr>
          </a:p>
          <a:p>
            <a:pPr marL="0" marR="0" lvl="0" indent="0" algn="l" rtl="0">
              <a:lnSpc>
                <a:spcPct val="12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The number of Consultant positions available will be determined by the quality of applications received.</a:t>
            </a:r>
            <a:endParaRPr/>
          </a:p>
        </p:txBody>
      </p:sp>
      <p:sp>
        <p:nvSpPr>
          <p:cNvPr id="216" name="Google Shape;216;p8"/>
          <p:cNvSpPr/>
          <p:nvPr/>
        </p:nvSpPr>
        <p:spPr>
          <a:xfrm>
            <a:off x="0" y="0"/>
            <a:ext cx="9144000" cy="6857999"/>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4050">
                <a:solidFill>
                  <a:srgbClr val="FFFFFF"/>
                </a:solidFill>
                <a:latin typeface="Quattrocento Sans"/>
                <a:ea typeface="Quattrocento Sans"/>
                <a:cs typeface="Quattrocento Sans"/>
                <a:sym typeface="Quattrocento Sans"/>
              </a:rPr>
              <a:t>Application Questions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9"/>
          <p:cNvSpPr txBox="1">
            <a:spLocks noGrp="1"/>
          </p:cNvSpPr>
          <p:nvPr>
            <p:ph type="body" idx="1"/>
          </p:nvPr>
        </p:nvSpPr>
        <p:spPr>
          <a:xfrm>
            <a:off x="268173" y="147124"/>
            <a:ext cx="8708773" cy="28661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F7F7F"/>
              </a:buClr>
              <a:buSzPts val="1400"/>
              <a:buNone/>
            </a:pPr>
            <a:r>
              <a:rPr lang="en-US" sz="1400"/>
              <a:t>Question #1</a:t>
            </a:r>
            <a:endParaRPr/>
          </a:p>
        </p:txBody>
      </p:sp>
      <p:sp>
        <p:nvSpPr>
          <p:cNvPr id="223" name="Google Shape;223;p9"/>
          <p:cNvSpPr txBox="1">
            <a:spLocks noGrp="1"/>
          </p:cNvSpPr>
          <p:nvPr>
            <p:ph type="title"/>
          </p:nvPr>
        </p:nvSpPr>
        <p:spPr>
          <a:xfrm>
            <a:off x="303798" y="362492"/>
            <a:ext cx="8028102" cy="5493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800"/>
              <a:buFont typeface="Quattrocento Sans"/>
              <a:buNone/>
            </a:pPr>
            <a:r>
              <a:rPr lang="en-US" dirty="0">
                <a:solidFill>
                  <a:schemeClr val="dk1"/>
                </a:solidFill>
              </a:rPr>
              <a:t>What three character traits would allow you to be a valuable member of the CREO team? Provide examples as you see fit. </a:t>
            </a:r>
            <a:br>
              <a:rPr lang="en-US" dirty="0">
                <a:solidFill>
                  <a:schemeClr val="dk1"/>
                </a:solidFill>
              </a:rPr>
            </a:br>
            <a:endParaRPr dirty="0">
              <a:solidFill>
                <a:schemeClr val="dk1"/>
              </a:solidFill>
            </a:endParaRPr>
          </a:p>
          <a:p>
            <a:pPr marL="0" lvl="0" indent="0" algn="l" rtl="0">
              <a:lnSpc>
                <a:spcPct val="120000"/>
              </a:lnSpc>
              <a:spcBef>
                <a:spcPts val="0"/>
              </a:spcBef>
              <a:spcAft>
                <a:spcPts val="0"/>
              </a:spcAft>
              <a:buClr>
                <a:schemeClr val="dk1"/>
              </a:buClr>
              <a:buSzPts val="1800"/>
              <a:buFont typeface="Quattrocento Sans"/>
              <a:buNone/>
            </a:pPr>
            <a:endParaRPr dirty="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0"/>
          <p:cNvSpPr txBox="1"/>
          <p:nvPr/>
        </p:nvSpPr>
        <p:spPr>
          <a:xfrm>
            <a:off x="268173" y="147124"/>
            <a:ext cx="8708773" cy="28661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F7F7F"/>
              </a:buClr>
              <a:buSzPts val="1400"/>
              <a:buFont typeface="Arial"/>
              <a:buNone/>
            </a:pPr>
            <a:r>
              <a:rPr lang="en-US" sz="1400" b="0" i="1">
                <a:solidFill>
                  <a:srgbClr val="7F7F7F"/>
                </a:solidFill>
                <a:latin typeface="Quattrocento Sans"/>
                <a:ea typeface="Quattrocento Sans"/>
                <a:cs typeface="Quattrocento Sans"/>
                <a:sym typeface="Quattrocento Sans"/>
              </a:rPr>
              <a:t>Question #2</a:t>
            </a:r>
            <a:endParaRPr/>
          </a:p>
        </p:txBody>
      </p:sp>
      <p:sp>
        <p:nvSpPr>
          <p:cNvPr id="230" name="Google Shape;230;p10"/>
          <p:cNvSpPr txBox="1"/>
          <p:nvPr/>
        </p:nvSpPr>
        <p:spPr>
          <a:xfrm>
            <a:off x="262056" y="326866"/>
            <a:ext cx="8437677" cy="549275"/>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800"/>
              <a:buFont typeface="Quattrocento Sans"/>
              <a:buNone/>
            </a:pPr>
            <a:r>
              <a:rPr lang="en-US" sz="1800" dirty="0">
                <a:solidFill>
                  <a:schemeClr val="dk1"/>
                </a:solidFill>
                <a:latin typeface="Quattrocento Sans"/>
                <a:ea typeface="Quattrocento Sans"/>
                <a:cs typeface="Quattrocento Sans"/>
                <a:sym typeface="Quattrocento Sans"/>
              </a:rPr>
              <a:t>Give an example of a time when you took initiative to go above-and-beyond of what was expected of you. What was the result?</a:t>
            </a:r>
            <a:endParaRPr sz="1800" b="0" i="0" dirty="0">
              <a:solidFill>
                <a:schemeClr val="dk1"/>
              </a:solidFill>
              <a:latin typeface="Quattrocento Sans"/>
              <a:ea typeface="Quattrocento Sans"/>
              <a:cs typeface="Quattrocento Sans"/>
              <a:sym typeface="Quattrocento Sans"/>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AME" val="Rectangle"/>
</p:tagLst>
</file>

<file path=ppt/tags/tag10.xml><?xml version="1.0" encoding="utf-8"?>
<p:tagLst xmlns:a="http://schemas.openxmlformats.org/drawingml/2006/main" xmlns:r="http://schemas.openxmlformats.org/officeDocument/2006/relationships" xmlns:p="http://schemas.openxmlformats.org/presentationml/2006/main">
  <p:tag name="NAME" val="DirArrow"/>
  <p:tag name="TYPE" val="McK DirArrow"/>
</p:tagLst>
</file>

<file path=ppt/tags/tag11.xml><?xml version="1.0" encoding="utf-8"?>
<p:tagLst xmlns:a="http://schemas.openxmlformats.org/drawingml/2006/main" xmlns:r="http://schemas.openxmlformats.org/officeDocument/2006/relationships" xmlns:p="http://schemas.openxmlformats.org/presentationml/2006/main">
  <p:tag name="NAME" val="DirArrow"/>
  <p:tag name="TYPE" val="McK DirArrow"/>
</p:tagLst>
</file>

<file path=ppt/tags/tag12.xml><?xml version="1.0" encoding="utf-8"?>
<p:tagLst xmlns:a="http://schemas.openxmlformats.org/drawingml/2006/main" xmlns:r="http://schemas.openxmlformats.org/officeDocument/2006/relationships" xmlns:p="http://schemas.openxmlformats.org/presentationml/2006/main">
  <p:tag name="NAME" val="DirArrow"/>
  <p:tag name="TYPE" val="McK DirArrow"/>
</p:tagLst>
</file>

<file path=ppt/tags/tag13.xml><?xml version="1.0" encoding="utf-8"?>
<p:tagLst xmlns:a="http://schemas.openxmlformats.org/drawingml/2006/main" xmlns:r="http://schemas.openxmlformats.org/officeDocument/2006/relationships" xmlns:p="http://schemas.openxmlformats.org/presentationml/2006/main">
  <p:tag name="NAME" val="DirArrow"/>
  <p:tag name="TYPE" val="McK DirArrow"/>
</p:tagLst>
</file>

<file path=ppt/tags/tag14.xml><?xml version="1.0" encoding="utf-8"?>
<p:tagLst xmlns:a="http://schemas.openxmlformats.org/drawingml/2006/main" xmlns:r="http://schemas.openxmlformats.org/officeDocument/2006/relationships" xmlns:p="http://schemas.openxmlformats.org/presentationml/2006/main">
  <p:tag name="NAME" val="DirArrow"/>
  <p:tag name="TYPE" val="McK DirArrow"/>
</p:tagLst>
</file>

<file path=ppt/tags/tag15.xml><?xml version="1.0" encoding="utf-8"?>
<p:tagLst xmlns:a="http://schemas.openxmlformats.org/drawingml/2006/main" xmlns:r="http://schemas.openxmlformats.org/officeDocument/2006/relationships" xmlns:p="http://schemas.openxmlformats.org/presentationml/2006/main">
  <p:tag name="NAME" val="DirArrow"/>
  <p:tag name="TYPE" val="McK DirArrow"/>
</p:tagLst>
</file>

<file path=ppt/tags/tag2.xml><?xml version="1.0" encoding="utf-8"?>
<p:tagLst xmlns:a="http://schemas.openxmlformats.org/drawingml/2006/main" xmlns:r="http://schemas.openxmlformats.org/officeDocument/2006/relationships" xmlns:p="http://schemas.openxmlformats.org/presentationml/2006/main">
  <p:tag name="NAME" val="Rectangle"/>
</p:tagLst>
</file>

<file path=ppt/tags/tag3.xml><?xml version="1.0" encoding="utf-8"?>
<p:tagLst xmlns:a="http://schemas.openxmlformats.org/drawingml/2006/main" xmlns:r="http://schemas.openxmlformats.org/officeDocument/2006/relationships" xmlns:p="http://schemas.openxmlformats.org/presentationml/2006/main">
  <p:tag name="NAME" val="Rectangle"/>
</p:tagLst>
</file>

<file path=ppt/tags/tag4.xml><?xml version="1.0" encoding="utf-8"?>
<p:tagLst xmlns:a="http://schemas.openxmlformats.org/drawingml/2006/main" xmlns:r="http://schemas.openxmlformats.org/officeDocument/2006/relationships" xmlns:p="http://schemas.openxmlformats.org/presentationml/2006/main">
  <p:tag name="NAME" val="Rectangle"/>
</p:tagLst>
</file>

<file path=ppt/tags/tag5.xml><?xml version="1.0" encoding="utf-8"?>
<p:tagLst xmlns:a="http://schemas.openxmlformats.org/drawingml/2006/main" xmlns:r="http://schemas.openxmlformats.org/officeDocument/2006/relationships" xmlns:p="http://schemas.openxmlformats.org/presentationml/2006/main">
  <p:tag name="NAME" val="Rectangle"/>
</p:tagLst>
</file>

<file path=ppt/tags/tag6.xml><?xml version="1.0" encoding="utf-8"?>
<p:tagLst xmlns:a="http://schemas.openxmlformats.org/drawingml/2006/main" xmlns:r="http://schemas.openxmlformats.org/officeDocument/2006/relationships" xmlns:p="http://schemas.openxmlformats.org/presentationml/2006/main">
  <p:tag name="NAME" val="Rectangle"/>
</p:tagLst>
</file>

<file path=ppt/tags/tag7.xml><?xml version="1.0" encoding="utf-8"?>
<p:tagLst xmlns:a="http://schemas.openxmlformats.org/drawingml/2006/main" xmlns:r="http://schemas.openxmlformats.org/officeDocument/2006/relationships" xmlns:p="http://schemas.openxmlformats.org/presentationml/2006/main">
  <p:tag name="NAME" val="Rectangle"/>
</p:tagLst>
</file>

<file path=ppt/tags/tag8.xml><?xml version="1.0" encoding="utf-8"?>
<p:tagLst xmlns:a="http://schemas.openxmlformats.org/drawingml/2006/main" xmlns:r="http://schemas.openxmlformats.org/officeDocument/2006/relationships" xmlns:p="http://schemas.openxmlformats.org/presentationml/2006/main">
  <p:tag name="NAME" val="Rectangle"/>
</p:tagLst>
</file>

<file path=ppt/tags/tag9.xml><?xml version="1.0" encoding="utf-8"?>
<p:tagLst xmlns:a="http://schemas.openxmlformats.org/drawingml/2006/main" xmlns:r="http://schemas.openxmlformats.org/officeDocument/2006/relationships" xmlns:p="http://schemas.openxmlformats.org/presentationml/2006/main">
  <p:tag name="NAME" val="Rectangle"/>
</p:tagLst>
</file>

<file path=ppt/theme/theme1.xml><?xml version="1.0" encoding="utf-8"?>
<a:theme xmlns:a="http://schemas.openxmlformats.org/drawingml/2006/main" name="Peetch">
  <a:themeElements>
    <a:clrScheme name="Custom 13">
      <a:dk1>
        <a:srgbClr val="000000"/>
      </a:dk1>
      <a:lt1>
        <a:srgbClr val="FFFFFF"/>
      </a:lt1>
      <a:dk2>
        <a:srgbClr val="8C020A"/>
      </a:dk2>
      <a:lt2>
        <a:srgbClr val="FFFFFF"/>
      </a:lt2>
      <a:accent1>
        <a:srgbClr val="8C020A"/>
      </a:accent1>
      <a:accent2>
        <a:srgbClr val="5F5F5F"/>
      </a:accent2>
      <a:accent3>
        <a:srgbClr val="DD8F8F"/>
      </a:accent3>
      <a:accent4>
        <a:srgbClr val="C2C2C6"/>
      </a:accent4>
      <a:accent5>
        <a:srgbClr val="02408C"/>
      </a:accent5>
      <a:accent6>
        <a:srgbClr val="C1EEFF"/>
      </a:accent6>
      <a:hlink>
        <a:srgbClr val="0070C0"/>
      </a:hlink>
      <a:folHlink>
        <a:srgbClr val="7030A0"/>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1754</TotalTime>
  <Words>1082</Words>
  <Application>Microsoft Office PowerPoint</Application>
  <PresentationFormat>On-screen Show (4:3)</PresentationFormat>
  <Paragraphs>123</Paragraphs>
  <Slides>12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Calibri</vt:lpstr>
      <vt:lpstr>Segoe UI Light</vt:lpstr>
      <vt:lpstr>Times New Roman</vt:lpstr>
      <vt:lpstr>Quattrocento Sans</vt:lpstr>
      <vt:lpstr>Arial</vt:lpstr>
      <vt:lpstr>Garamond</vt:lpstr>
      <vt:lpstr>Peetch</vt:lpstr>
      <vt:lpstr>PowerPoint Presentation</vt:lpstr>
      <vt:lpstr>PowerPoint Presentation</vt:lpstr>
      <vt:lpstr>About Us</vt:lpstr>
      <vt:lpstr>Three Pillars of CREO</vt:lpstr>
      <vt:lpstr>Position Description</vt:lpstr>
      <vt:lpstr>Application Instructions</vt:lpstr>
      <vt:lpstr>Position Description</vt:lpstr>
      <vt:lpstr>What three character traits would allow you to be a valuable member of the CREO team? Provide examples as you see fit.   </vt:lpstr>
      <vt:lpstr>PowerPoint Presentation</vt:lpstr>
      <vt:lpstr>Please provide a sample of an essay, blog post, or any other form of literary publication that you have produced. </vt:lpstr>
      <vt:lpstr>Position Description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Kirkconnell</dc:creator>
  <cp:lastModifiedBy>Lucas Gordon</cp:lastModifiedBy>
  <cp:revision>7</cp:revision>
  <dcterms:created xsi:type="dcterms:W3CDTF">2018-01-26T21:24:39Z</dcterms:created>
  <dcterms:modified xsi:type="dcterms:W3CDTF">2022-03-03T22:36:14Z</dcterms:modified>
</cp:coreProperties>
</file>