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7" r:id="rId10"/>
    <p:sldId id="268"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Garamond" panose="02020404030301010803" pitchFamily="18" charset="0"/>
      <p:regular r:id="rId17"/>
      <p:bold r:id="rId18"/>
      <p:italic r:id="rId19"/>
    </p:embeddedFont>
    <p:embeddedFont>
      <p:font typeface="Quattrocento Sans" panose="020B0604020202020204" charset="0"/>
      <p:regular r:id="rId20"/>
      <p:bold r:id="rId21"/>
      <p:italic r:id="rId22"/>
      <p:boldItalic r:id="rId23"/>
    </p:embeddedFont>
    <p:embeddedFont>
      <p:font typeface="Segoe UI Light" panose="020B0502040204020203" pitchFamily="34" charset="0"/>
      <p:regular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1Cs9VoP/CITTJZuoT71NZMu9h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1748A2-1127-4E01-8B69-86C0C0B3B8ED}">
  <a:tblStyle styleId="{9B1748A2-1127-4E01-8B69-86C0C0B3B8E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1" d="100"/>
          <a:sy n="61" d="100"/>
        </p:scale>
        <p:origin x="95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6831EB-6EA6-4FDF-B2B2-78A46F26080C}" type="slidenum">
              <a:rPr lang="en-CA" smtClean="0"/>
              <a:t>4</a:t>
            </a:fld>
            <a:endParaRPr lang="en-CA"/>
          </a:p>
        </p:txBody>
      </p:sp>
    </p:spTree>
    <p:extLst>
      <p:ext uri="{BB962C8B-B14F-4D97-AF65-F5344CB8AC3E}">
        <p14:creationId xmlns:p14="http://schemas.microsoft.com/office/powerpoint/2010/main" val="8043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8C020A"/>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l="7774" t="1073" b="43628"/>
          <a:stretch/>
        </p:blipFill>
        <p:spPr>
          <a:xfrm>
            <a:off x="-2" y="5"/>
            <a:ext cx="9144002" cy="7100139"/>
          </a:xfrm>
          <a:prstGeom prst="rect">
            <a:avLst/>
          </a:prstGeom>
          <a:noFill/>
          <a:ln>
            <a:noFill/>
          </a:ln>
        </p:spPr>
      </p:pic>
      <p:pic>
        <p:nvPicPr>
          <p:cNvPr id="17" name="Google Shape;17;p15"/>
          <p:cNvPicPr preferRelativeResize="0"/>
          <p:nvPr/>
        </p:nvPicPr>
        <p:blipFill rotWithShape="1">
          <a:blip r:embed="rId3">
            <a:alphaModFix/>
          </a:blip>
          <a:srcRect/>
          <a:stretch/>
        </p:blipFill>
        <p:spPr>
          <a:xfrm>
            <a:off x="309329" y="396486"/>
            <a:ext cx="2024513" cy="948738"/>
          </a:xfrm>
          <a:prstGeom prst="rect">
            <a:avLst/>
          </a:prstGeom>
          <a:noFill/>
          <a:ln>
            <a:noFill/>
          </a:ln>
        </p:spPr>
      </p:pic>
      <p:sp>
        <p:nvSpPr>
          <p:cNvPr id="18" name="Google Shape;18;p15"/>
          <p:cNvSpPr/>
          <p:nvPr/>
        </p:nvSpPr>
        <p:spPr>
          <a:xfrm>
            <a:off x="0" y="2999643"/>
            <a:ext cx="6103620" cy="2171451"/>
          </a:xfrm>
          <a:prstGeom prst="rect">
            <a:avLst/>
          </a:prstGeom>
          <a:solidFill>
            <a:srgbClr val="8C02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700" b="1" i="0" u="none" strike="noStrike" cap="none" dirty="0">
                <a:solidFill>
                  <a:schemeClr val="lt1"/>
                </a:solidFill>
                <a:latin typeface="Quattrocento Sans"/>
                <a:ea typeface="Quattrocento Sans"/>
                <a:cs typeface="Segoe UI Light" panose="020B0502040204020203" pitchFamily="34" charset="0"/>
                <a:sym typeface="Quattrocento Sans"/>
              </a:rPr>
              <a:t>CREO Senior Project Manager Application 2022</a:t>
            </a:r>
            <a:endParaRPr sz="2700" b="1"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Applications Due March 11</a:t>
            </a:r>
            <a:r>
              <a:rPr lang="en-US" sz="1500" b="0" i="0" u="none" strike="noStrike" cap="none" baseline="30000" dirty="0">
                <a:solidFill>
                  <a:schemeClr val="lt1"/>
                </a:solidFill>
                <a:latin typeface="Quattrocento Sans"/>
                <a:ea typeface="Quattrocento Sans"/>
                <a:cs typeface="Segoe UI Light" panose="020B0502040204020203" pitchFamily="34" charset="0"/>
                <a:sym typeface="Quattrocento Sans"/>
              </a:rPr>
              <a:t>th</a:t>
            </a: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 2022 at 11:59PM </a:t>
            </a:r>
            <a:endParaRPr dirty="0"/>
          </a:p>
          <a:p>
            <a:pPr marL="0" marR="0" lvl="0" indent="0" algn="l" rtl="0">
              <a:spcBef>
                <a:spcPts val="0"/>
              </a:spcBef>
              <a:spcAft>
                <a:spcPts val="0"/>
              </a:spcAft>
              <a:buNone/>
            </a:pPr>
            <a:endParaRPr sz="13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Lucas Gordon, Managing Partner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Sahil Tyagi, Managing Director</a:t>
            </a:r>
            <a:endParaRPr dirty="0"/>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Richard Li, Managing Director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16"/>
          <p:cNvSpPr txBox="1">
            <a:spLocks noGrp="1"/>
          </p:cNvSpPr>
          <p:nvPr>
            <p:ph type="body" idx="1"/>
          </p:nvPr>
        </p:nvSpPr>
        <p:spPr>
          <a:xfrm>
            <a:off x="484959" y="6440494"/>
            <a:ext cx="750027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u="none" strike="noStrike" cap="none">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1" name="Google Shape;21;p16"/>
          <p:cNvSpPr txBox="1">
            <a:spLocks noGrp="1"/>
          </p:cNvSpPr>
          <p:nvPr>
            <p:ph type="body" idx="2"/>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u="none" strike="noStrike" cap="none">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thout source">
  <p:cSld name="Without source">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th Source">
  <p:cSld name="With Source">
    <p:spTree>
      <p:nvGrpSpPr>
        <p:cNvPr id="1" name="Shape 27"/>
        <p:cNvGrpSpPr/>
        <p:nvPr/>
      </p:nvGrpSpPr>
      <p:grpSpPr>
        <a:xfrm>
          <a:off x="0" y="0"/>
          <a:ext cx="0" cy="0"/>
          <a:chOff x="0" y="0"/>
          <a:chExt cx="0" cy="0"/>
        </a:xfrm>
      </p:grpSpPr>
      <p:sp>
        <p:nvSpPr>
          <p:cNvPr id="28" name="Google Shape;28;p19"/>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9" name="Google Shape;29;p19"/>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2"/>
          </p:nvPr>
        </p:nvSpPr>
        <p:spPr>
          <a:xfrm>
            <a:off x="467948" y="6440494"/>
            <a:ext cx="820810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ithout sourc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3CCD9CB-9B93-4872-91DD-2587A12C0454}"/>
              </a:ext>
            </a:extLst>
          </p:cNvPr>
          <p:cNvSpPr>
            <a:spLocks noGrp="1"/>
          </p:cNvSpPr>
          <p:nvPr>
            <p:ph type="body" sz="quarter" idx="11" hasCustomPrompt="1"/>
          </p:nvPr>
        </p:nvSpPr>
        <p:spPr>
          <a:xfrm>
            <a:off x="268171" y="730018"/>
            <a:ext cx="8708773" cy="286617"/>
          </a:xfrm>
          <a:prstGeom prst="rect">
            <a:avLst/>
          </a:prstGeom>
        </p:spPr>
        <p:txBody>
          <a:bodyPr>
            <a:noAutofit/>
          </a:bodyPr>
          <a:lstStyle>
            <a:lvl1pPr marL="0" indent="0">
              <a:buNone/>
              <a:defRPr sz="1200" i="1">
                <a:solidFill>
                  <a:schemeClr val="bg2">
                    <a:lumMod val="50000"/>
                  </a:schemeClr>
                </a:solidFill>
              </a:defRPr>
            </a:lvl1pPr>
          </a:lstStyle>
          <a:p>
            <a:pPr lvl="0"/>
            <a:r>
              <a:rPr lang="en-US" dirty="0"/>
              <a:t>Subtitle</a:t>
            </a:r>
            <a:endParaRPr lang="en-CA" dirty="0"/>
          </a:p>
        </p:txBody>
      </p:sp>
      <p:sp>
        <p:nvSpPr>
          <p:cNvPr id="8" name="Title Placeholder 3">
            <a:extLst>
              <a:ext uri="{FF2B5EF4-FFF2-40B4-BE49-F238E27FC236}">
                <a16:creationId xmlns:a16="http://schemas.microsoft.com/office/drawing/2014/main" id="{D28E869E-DB16-46E7-907F-E43106A676EB}"/>
              </a:ext>
            </a:extLst>
          </p:cNvPr>
          <p:cNvSpPr>
            <a:spLocks noGrp="1"/>
          </p:cNvSpPr>
          <p:nvPr>
            <p:ph type="title"/>
          </p:nvPr>
        </p:nvSpPr>
        <p:spPr>
          <a:xfrm>
            <a:off x="268173" y="215666"/>
            <a:ext cx="8708773" cy="549275"/>
          </a:xfrm>
          <a:prstGeom prst="rect">
            <a:avLst/>
          </a:prstGeom>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3211429947"/>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53876" y="187806"/>
            <a:ext cx="114299" cy="81021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268173" y="215666"/>
            <a:ext cx="8115298"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1919"/>
              </a:buClr>
              <a:buSzPts val="1800"/>
              <a:buFont typeface="Quattrocento Sans"/>
              <a:buNone/>
              <a:defRPr sz="1800" b="0" i="0" u="none" strike="noStrike" cap="none">
                <a:solidFill>
                  <a:srgbClr val="191919"/>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4"/>
          <p:cNvSpPr/>
          <p:nvPr/>
        </p:nvSpPr>
        <p:spPr>
          <a:xfrm rot="-5400000">
            <a:off x="8288172" y="6118398"/>
            <a:ext cx="152399" cy="141253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14"/>
          <p:cNvSpPr txBox="1"/>
          <p:nvPr/>
        </p:nvSpPr>
        <p:spPr>
          <a:xfrm>
            <a:off x="8739040" y="6613100"/>
            <a:ext cx="125947" cy="12809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816" b="0" i="0" u="none" strike="noStrike" cap="none">
                <a:solidFill>
                  <a:srgbClr val="808080"/>
                </a:solidFill>
                <a:latin typeface="Calibri"/>
                <a:ea typeface="Calibri"/>
                <a:cs typeface="Calibri"/>
                <a:sym typeface="Calibri"/>
              </a:rPr>
              <a:t>‹#›</a:t>
            </a:fld>
            <a:endParaRPr sz="816" b="0" i="0" u="none" strike="noStrike" cap="none" dirty="0">
              <a:solidFill>
                <a:srgbClr val="808080"/>
              </a:solidFill>
              <a:latin typeface="Calibri"/>
              <a:ea typeface="Calibri"/>
              <a:cs typeface="Calibri"/>
              <a:sym typeface="Calibri"/>
            </a:endParaRPr>
          </a:p>
        </p:txBody>
      </p:sp>
      <p:sp>
        <p:nvSpPr>
          <p:cNvPr id="14" name="Google Shape;14;p14"/>
          <p:cNvSpPr/>
          <p:nvPr/>
        </p:nvSpPr>
        <p:spPr>
          <a:xfrm>
            <a:off x="7731244" y="6625356"/>
            <a:ext cx="864116" cy="10772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700" b="0" i="0" u="none" strike="noStrike" cap="none" dirty="0">
                <a:solidFill>
                  <a:srgbClr val="808080"/>
                </a:solidFill>
                <a:latin typeface="Quattrocento Sans"/>
                <a:ea typeface="Quattrocento Sans"/>
                <a:cs typeface="Quattrocento Sans"/>
                <a:sym typeface="Quattrocento Sans"/>
              </a:rPr>
              <a:t>CREO Solutions</a:t>
            </a:r>
            <a:endParaRPr sz="700" b="0" i="0" u="none" strike="noStrike" cap="none" dirty="0">
              <a:solidFill>
                <a:srgbClr val="808080"/>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Light" panose="020B0502040204020203" pitchFamily="34" charset="0"/>
          <a:ea typeface="Segoe UI Light" panose="020B0502040204020203" pitchFamily="34" charset="0"/>
          <a:cs typeface="Segoe UI Light" panose="020B05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iriam.glustein@queensu.ca"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mailto:richard.li@queensu.ca" TargetMode="External"/><Relationship Id="rId4" Type="http://schemas.openxmlformats.org/officeDocument/2006/relationships/hyperlink" Target="mailto:shivam.aggarwal@queensu.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t4Tfkowrjhoced8J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alendly.com/creosolutions-smith/creo-solutions-2022-hiring-first-round-interview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20A"/>
        </a:solidFill>
        <a:effectLst/>
      </p:bgPr>
    </p:bg>
    <p:spTree>
      <p:nvGrpSpPr>
        <p:cNvPr id="1" name="Shape 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Information Regarding Inquiries About the hiring process</a:t>
            </a:r>
            <a:endParaRPr dirty="0"/>
          </a:p>
          <a:p>
            <a:pPr marL="0" lvl="0" indent="0" algn="l" rtl="0">
              <a:lnSpc>
                <a:spcPct val="90000"/>
              </a:lnSpc>
              <a:spcBef>
                <a:spcPts val="563"/>
              </a:spcBef>
              <a:spcAft>
                <a:spcPts val="0"/>
              </a:spcAft>
              <a:buClr>
                <a:srgbClr val="7F7F7F"/>
              </a:buClr>
              <a:buSzPts val="1400"/>
              <a:buNone/>
            </a:pPr>
            <a:endParaRPr sz="1400" dirty="0"/>
          </a:p>
        </p:txBody>
      </p:sp>
      <p:sp>
        <p:nvSpPr>
          <p:cNvPr id="254" name="Google Shape;254;p13"/>
          <p:cNvSpPr txBox="1"/>
          <p:nvPr/>
        </p:nvSpPr>
        <p:spPr>
          <a:xfrm>
            <a:off x="1204544" y="1542243"/>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7F7F7F"/>
              </a:solidFill>
              <a:latin typeface="Quattrocento Sans"/>
              <a:ea typeface="Quattrocento Sans"/>
              <a:cs typeface="Quattrocento Sans"/>
              <a:sym typeface="Quattrocento Sans"/>
            </a:endParaRPr>
          </a:p>
        </p:txBody>
      </p:sp>
      <p:sp>
        <p:nvSpPr>
          <p:cNvPr id="255" name="Google Shape;255;p13"/>
          <p:cNvSpPr/>
          <p:nvPr/>
        </p:nvSpPr>
        <p:spPr>
          <a:xfrm>
            <a:off x="268171" y="2666121"/>
            <a:ext cx="8536465"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1"/>
              </a:buClr>
              <a:buSzPts val="1600"/>
              <a:buFont typeface="Arial"/>
              <a:buNone/>
            </a:pPr>
            <a:r>
              <a:rPr lang="en-US" sz="1600" i="1" dirty="0">
                <a:solidFill>
                  <a:schemeClr val="dk1"/>
                </a:solidFill>
                <a:latin typeface="Quattrocento Sans"/>
                <a:ea typeface="Quattrocento Sans"/>
                <a:cs typeface="Quattrocento Sans"/>
                <a:sym typeface="Quattrocento Sans"/>
              </a:rPr>
              <a:t>Please feel free to email any questions to the executive:</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Lucas Gordon | </a:t>
            </a:r>
            <a:r>
              <a:rPr lang="en-US" sz="1600" u="sng" dirty="0">
                <a:solidFill>
                  <a:schemeClr val="dk1"/>
                </a:solidFill>
                <a:latin typeface="Quattrocento Sans"/>
                <a:ea typeface="Quattrocento Sans"/>
                <a:cs typeface="Quattrocento Sans"/>
                <a:sym typeface="Quattrocento Sans"/>
                <a:hlinkClick r:id="rId3"/>
              </a:rPr>
              <a:t>lucas.gordon@queensu.ca</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Sahil Tyagi | </a:t>
            </a:r>
            <a:r>
              <a:rPr lang="en-US" sz="1600" u="sng" dirty="0">
                <a:solidFill>
                  <a:schemeClr val="dk1"/>
                </a:solidFill>
                <a:latin typeface="Quattrocento Sans"/>
                <a:ea typeface="Quattrocento Sans"/>
                <a:cs typeface="Quattrocento Sans"/>
                <a:sym typeface="Quattrocento Sans"/>
                <a:hlinkClick r:id="rId4"/>
              </a:rPr>
              <a:t>sahil.tyagi@queensu.ca</a:t>
            </a:r>
            <a:endParaRPr sz="1600" dirty="0">
              <a:solidFill>
                <a:schemeClr val="dk1"/>
              </a:solidFill>
              <a:latin typeface="Quattrocento Sans"/>
              <a:ea typeface="Quattrocento Sans"/>
              <a:cs typeface="Quattrocento Sans"/>
              <a:sym typeface="Quattrocento Sans"/>
            </a:endParaRPr>
          </a:p>
        </p:txBody>
      </p:sp>
      <p:sp>
        <p:nvSpPr>
          <p:cNvPr id="257" name="Google Shape;257;p13"/>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a:t>Contact Information</a:t>
            </a:r>
            <a:endParaRPr/>
          </a:p>
        </p:txBody>
      </p:sp>
      <p:sp>
        <p:nvSpPr>
          <p:cNvPr id="258" name="Google Shape;258;p13"/>
          <p:cNvSpPr txBox="1"/>
          <p:nvPr/>
        </p:nvSpPr>
        <p:spPr>
          <a:xfrm>
            <a:off x="2197941" y="3585882"/>
            <a:ext cx="4737100" cy="535491"/>
          </a:xfrm>
          <a:prstGeom prst="rect">
            <a:avLst/>
          </a:prstGeom>
          <a:noFill/>
          <a:ln>
            <a:noFill/>
          </a:ln>
        </p:spPr>
        <p:txBody>
          <a:bodyPr spcFirstLastPara="1" wrap="square" lIns="0" tIns="45700" rIns="91425" bIns="45700" anchor="t" anchorCtr="0">
            <a:spAutoFit/>
          </a:bodyPr>
          <a:lstStyle/>
          <a:p>
            <a:pPr marL="0" marR="0" lvl="0" indent="0" algn="ctr" rtl="0">
              <a:lnSpc>
                <a:spcPct val="90000"/>
              </a:lnSpc>
              <a:spcBef>
                <a:spcPts val="0"/>
              </a:spcBef>
              <a:spcAft>
                <a:spcPts val="0"/>
              </a:spcAft>
              <a:buNone/>
            </a:pPr>
            <a:r>
              <a:rPr lang="en-US" sz="1600" b="1" dirty="0">
                <a:solidFill>
                  <a:srgbClr val="970000"/>
                </a:solidFill>
                <a:latin typeface="Quattrocento Sans"/>
                <a:ea typeface="Quattrocento Sans"/>
                <a:cs typeface="Quattrocento Sans"/>
                <a:sym typeface="Quattrocento Sans"/>
              </a:rPr>
              <a:t>Richard Li | </a:t>
            </a:r>
            <a:r>
              <a:rPr lang="en-US" sz="1600" u="sng" dirty="0">
                <a:solidFill>
                  <a:schemeClr val="dk1"/>
                </a:solidFill>
                <a:latin typeface="Quattrocento Sans"/>
                <a:ea typeface="Quattrocento Sans"/>
                <a:cs typeface="Quattrocento Sans"/>
                <a:sym typeface="Quattrocento Sans"/>
                <a:hlinkClick r:id="rId5"/>
              </a:rPr>
              <a:t>richard.li@queensu.ca</a:t>
            </a:r>
            <a:endParaRPr lang="en-US" sz="1600" u="sng" dirty="0">
              <a:solidFill>
                <a:schemeClr val="dk1"/>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endParaRPr sz="16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body" idx="1"/>
          </p:nvPr>
        </p:nvSpPr>
        <p:spPr>
          <a:xfrm>
            <a:off x="1660924" y="2403874"/>
            <a:ext cx="1432322" cy="898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91919"/>
              </a:buClr>
              <a:buSzPts val="1400"/>
              <a:buFont typeface="Arial"/>
              <a:buNone/>
            </a:pPr>
            <a:endParaRPr sz="1400" b="0" i="0">
              <a:solidFill>
                <a:srgbClr val="191919"/>
              </a:solidFill>
              <a:latin typeface="Quattrocento Sans"/>
              <a:ea typeface="Quattrocento Sans"/>
              <a:cs typeface="Quattrocento Sans"/>
              <a:sym typeface="Quattrocento Sans"/>
            </a:endParaRPr>
          </a:p>
        </p:txBody>
      </p:sp>
      <p:sp>
        <p:nvSpPr>
          <p:cNvPr id="40" name="Google Shape;40;p2"/>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b="0" i="0" u="none" strike="noStrike" cap="none">
                <a:solidFill>
                  <a:srgbClr val="FFFFFF"/>
                </a:solidFill>
                <a:latin typeface="Quattrocento Sans"/>
                <a:ea typeface="Quattrocento Sans"/>
                <a:cs typeface="Quattrocento Sans"/>
                <a:sym typeface="Quattrocento Sans"/>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682FCD8-3043-4C20-BD9B-1221866B36BB}"/>
              </a:ext>
            </a:extLst>
          </p:cNvPr>
          <p:cNvSpPr/>
          <p:nvPr/>
        </p:nvSpPr>
        <p:spPr bwMode="auto">
          <a:xfrm>
            <a:off x="473159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Segoe UI Light" panose="020B0502040204020203" pitchFamily="34" charset="0"/>
              <a:ea typeface="Open Sans" charset="0"/>
              <a:cs typeface="Segoe UI Light" panose="020B0502040204020203" pitchFamily="34" charset="0"/>
            </a:endParaRPr>
          </a:p>
        </p:txBody>
      </p:sp>
      <p:sp>
        <p:nvSpPr>
          <p:cNvPr id="46" name="Rectangle 45">
            <a:extLst>
              <a:ext uri="{FF2B5EF4-FFF2-40B4-BE49-F238E27FC236}">
                <a16:creationId xmlns:a16="http://schemas.microsoft.com/office/drawing/2014/main" id="{3682FCD8-3043-4C20-BD9B-1221866B36BB}"/>
              </a:ext>
            </a:extLst>
          </p:cNvPr>
          <p:cNvSpPr/>
          <p:nvPr/>
        </p:nvSpPr>
        <p:spPr bwMode="auto">
          <a:xfrm>
            <a:off x="26304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 name="Text Placeholder 1">
            <a:extLst>
              <a:ext uri="{FF2B5EF4-FFF2-40B4-BE49-F238E27FC236}">
                <a16:creationId xmlns:a16="http://schemas.microsoft.com/office/drawing/2014/main" id="{F06E6F1B-C70D-40D2-9D21-11B9D141A329}"/>
              </a:ext>
            </a:extLst>
          </p:cNvPr>
          <p:cNvSpPr>
            <a:spLocks noGrp="1"/>
          </p:cNvSpPr>
          <p:nvPr>
            <p:ph type="body" sz="quarter" idx="11"/>
          </p:nvPr>
        </p:nvSpPr>
        <p:spPr/>
        <p:txBody>
          <a:bodyPr/>
          <a:lstStyle/>
          <a:p>
            <a:r>
              <a:rPr lang="en-US" altLang="en-US" sz="1400" dirty="0">
                <a:solidFill>
                  <a:srgbClr val="7F7F7F"/>
                </a:solidFill>
                <a:latin typeface="Segoe UI Light" panose="020B0502040204020203" pitchFamily="34" charset="0"/>
                <a:cs typeface="Segoe UI Light" panose="020B0502040204020203" pitchFamily="34" charset="0"/>
              </a:rPr>
              <a:t>A high-level overview of CREO’</a:t>
            </a:r>
            <a:r>
              <a:rPr lang="en-US" altLang="ja-JP" sz="1400" dirty="0">
                <a:solidFill>
                  <a:srgbClr val="7F7F7F"/>
                </a:solidFill>
                <a:latin typeface="Segoe UI Light" panose="020B0502040204020203" pitchFamily="34" charset="0"/>
                <a:cs typeface="Segoe UI Light" panose="020B0502040204020203" pitchFamily="34" charset="0"/>
              </a:rPr>
              <a:t>s organizational grounding</a:t>
            </a:r>
            <a:endParaRPr lang="en-CA" altLang="en-US" sz="1400" dirty="0">
              <a:solidFill>
                <a:srgbClr val="7F7F7F"/>
              </a:solidFill>
              <a:latin typeface="Segoe UI Light" panose="020B0502040204020203" pitchFamily="34" charset="0"/>
              <a:cs typeface="Segoe UI Light" panose="020B0502040204020203" pitchFamily="34" charset="0"/>
            </a:endParaRPr>
          </a:p>
          <a:p>
            <a:endParaRPr lang="en-CA" dirty="0">
              <a:latin typeface="Segoe UI Light" panose="020B0502040204020203" pitchFamily="34" charset="0"/>
              <a:cs typeface="Segoe UI Light" panose="020B0502040204020203" pitchFamily="34" charset="0"/>
            </a:endParaRPr>
          </a:p>
        </p:txBody>
      </p:sp>
      <p:sp>
        <p:nvSpPr>
          <p:cNvPr id="4" name="Title 3">
            <a:extLst>
              <a:ext uri="{FF2B5EF4-FFF2-40B4-BE49-F238E27FC236}">
                <a16:creationId xmlns:a16="http://schemas.microsoft.com/office/drawing/2014/main" id="{95A8311C-DD6F-4233-9A6D-A67DAD140CC8}"/>
              </a:ext>
            </a:extLst>
          </p:cNvPr>
          <p:cNvSpPr>
            <a:spLocks noGrp="1"/>
          </p:cNvSpPr>
          <p:nvPr>
            <p:ph type="title"/>
          </p:nvPr>
        </p:nvSpPr>
        <p:spPr/>
        <p:txBody>
          <a:bodyPr>
            <a:normAutofit/>
          </a:bodyPr>
          <a:lstStyle/>
          <a:p>
            <a:r>
              <a:rPr lang="en-CA" sz="3000" dirty="0"/>
              <a:t>About Us</a:t>
            </a:r>
          </a:p>
        </p:txBody>
      </p:sp>
      <p:cxnSp>
        <p:nvCxnSpPr>
          <p:cNvPr id="8" name="Straight Connector 7"/>
          <p:cNvCxnSpPr/>
          <p:nvPr/>
        </p:nvCxnSpPr>
        <p:spPr>
          <a:xfrm>
            <a:off x="5970368"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098F6D-0020-4F9A-82BB-5C189424BC39}"/>
              </a:ext>
            </a:extLst>
          </p:cNvPr>
          <p:cNvSpPr/>
          <p:nvPr/>
        </p:nvSpPr>
        <p:spPr bwMode="auto">
          <a:xfrm>
            <a:off x="263047" y="1422168"/>
            <a:ext cx="4149349" cy="523398"/>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charset="0"/>
                <a:ea typeface="Segoe UI Light" charset="0"/>
                <a:cs typeface="Segoe UI Light" charset="0"/>
              </a:rPr>
              <a:t>History and Mandate</a:t>
            </a:r>
          </a:p>
        </p:txBody>
      </p:sp>
      <p:grpSp>
        <p:nvGrpSpPr>
          <p:cNvPr id="31" name="Group 30">
            <a:extLst>
              <a:ext uri="{FF2B5EF4-FFF2-40B4-BE49-F238E27FC236}">
                <a16:creationId xmlns:a16="http://schemas.microsoft.com/office/drawing/2014/main" id="{3CECD437-407F-4833-9E2D-2198BC327DC7}"/>
              </a:ext>
            </a:extLst>
          </p:cNvPr>
          <p:cNvGrpSpPr/>
          <p:nvPr/>
        </p:nvGrpSpPr>
        <p:grpSpPr>
          <a:xfrm>
            <a:off x="390273" y="2121110"/>
            <a:ext cx="3894895" cy="360040"/>
            <a:chOff x="755576" y="1988840"/>
            <a:chExt cx="3312368" cy="360040"/>
          </a:xfrm>
        </p:grpSpPr>
        <p:sp>
          <p:nvSpPr>
            <p:cNvPr id="32" name="Rectangle 31">
              <a:extLst>
                <a:ext uri="{FF2B5EF4-FFF2-40B4-BE49-F238E27FC236}">
                  <a16:creationId xmlns:a16="http://schemas.microsoft.com/office/drawing/2014/main" id="{E22B896C-F1A0-496C-921A-9E109DAE09B2}"/>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GENERAL</a:t>
              </a:r>
            </a:p>
          </p:txBody>
        </p:sp>
        <p:sp>
          <p:nvSpPr>
            <p:cNvPr id="33" name="DirArrow">
              <a:extLst>
                <a:ext uri="{FF2B5EF4-FFF2-40B4-BE49-F238E27FC236}">
                  <a16:creationId xmlns:a16="http://schemas.microsoft.com/office/drawing/2014/main" id="{2C34DB15-5296-44FD-AA44-0B500EF08C47}"/>
                </a:ext>
              </a:extLst>
            </p:cNvPr>
            <p:cNvSpPr>
              <a:spLocks noChangeArrowheads="1"/>
            </p:cNvSpPr>
            <p:nvPr>
              <p:custDataLst>
                <p:tags r:id="rId12"/>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4" name="TextBox 33">
            <a:extLst>
              <a:ext uri="{FF2B5EF4-FFF2-40B4-BE49-F238E27FC236}">
                <a16:creationId xmlns:a16="http://schemas.microsoft.com/office/drawing/2014/main" id="{B2E68C06-4AAB-4B94-80B7-8C7D717313F4}"/>
              </a:ext>
            </a:extLst>
          </p:cNvPr>
          <p:cNvSpPr txBox="1"/>
          <p:nvPr/>
        </p:nvSpPr>
        <p:spPr>
          <a:xfrm>
            <a:off x="390273" y="2518800"/>
            <a:ext cx="389489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altLang="en-US" sz="1200" b="1" dirty="0">
                <a:latin typeface="Segoe UI Light" charset="0"/>
                <a:ea typeface="Segoe UI Light" charset="0"/>
                <a:cs typeface="Segoe UI Light" charset="0"/>
              </a:rPr>
              <a:t>Founded: </a:t>
            </a:r>
            <a:r>
              <a:rPr lang="en-US" altLang="en-US" sz="1200" dirty="0">
                <a:latin typeface="Segoe UI Light" charset="0"/>
                <a:ea typeface="Segoe UI Light" charset="0"/>
                <a:cs typeface="Segoe UI Light" charset="0"/>
              </a:rPr>
              <a:t>2004</a:t>
            </a:r>
          </a:p>
          <a:p>
            <a:pPr marL="0" indent="0">
              <a:buNone/>
            </a:pPr>
            <a:r>
              <a:rPr lang="en-US" altLang="en-US" sz="1200" b="1" dirty="0">
                <a:latin typeface="Segoe UI Light" charset="0"/>
                <a:ea typeface="Segoe UI Light" charset="0"/>
                <a:cs typeface="Segoe UI Light" charset="0"/>
              </a:rPr>
              <a:t>FY 2021 Revenue: ~</a:t>
            </a:r>
            <a:r>
              <a:rPr lang="en-US" altLang="en-US" sz="1200" dirty="0">
                <a:latin typeface="Segoe UI Light" charset="0"/>
                <a:ea typeface="Segoe UI Light" charset="0"/>
                <a:cs typeface="Segoe UI Light" charset="0"/>
              </a:rPr>
              <a:t>$30k</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Clients: </a:t>
            </a:r>
            <a:r>
              <a:rPr lang="en-US" altLang="en-US" sz="1200" dirty="0">
                <a:latin typeface="Segoe UI Light" charset="0"/>
                <a:ea typeface="Segoe UI Light" charset="0"/>
                <a:cs typeface="Segoe UI Light" charset="0"/>
              </a:rPr>
              <a:t>Mix of for- and not-for-profit SMEs</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Alumni: </a:t>
            </a:r>
            <a:r>
              <a:rPr lang="en-US" altLang="en-US" sz="1200" dirty="0">
                <a:latin typeface="Segoe UI Light" charset="0"/>
                <a:ea typeface="Segoe UI Light" charset="0"/>
                <a:cs typeface="Segoe UI Light" charset="0"/>
              </a:rPr>
              <a:t>125+ alumni in diverse industries, concentrated in consulting, tech, investment banking and private equity</a:t>
            </a:r>
            <a:endParaRPr lang="en-US" altLang="en-US" sz="1200" b="1" dirty="0">
              <a:latin typeface="Segoe UI Light" charset="0"/>
              <a:ea typeface="Segoe UI Light" charset="0"/>
              <a:cs typeface="Segoe UI Light" charset="0"/>
            </a:endParaRPr>
          </a:p>
        </p:txBody>
      </p:sp>
      <p:grpSp>
        <p:nvGrpSpPr>
          <p:cNvPr id="35" name="Group 34">
            <a:extLst>
              <a:ext uri="{FF2B5EF4-FFF2-40B4-BE49-F238E27FC236}">
                <a16:creationId xmlns:a16="http://schemas.microsoft.com/office/drawing/2014/main" id="{D7C08298-EF82-4AB9-801D-404B628C4CDD}"/>
              </a:ext>
            </a:extLst>
          </p:cNvPr>
          <p:cNvGrpSpPr/>
          <p:nvPr/>
        </p:nvGrpSpPr>
        <p:grpSpPr>
          <a:xfrm>
            <a:off x="390273" y="3822921"/>
            <a:ext cx="3894895" cy="360040"/>
            <a:chOff x="755576" y="1988840"/>
            <a:chExt cx="3312368" cy="360040"/>
          </a:xfrm>
        </p:grpSpPr>
        <p:sp>
          <p:nvSpPr>
            <p:cNvPr id="36" name="Rectangle 35">
              <a:extLst>
                <a:ext uri="{FF2B5EF4-FFF2-40B4-BE49-F238E27FC236}">
                  <a16:creationId xmlns:a16="http://schemas.microsoft.com/office/drawing/2014/main" id="{3A12E415-4393-4D55-8AD9-54A49FE8425E}"/>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MISSION</a:t>
              </a:r>
            </a:p>
          </p:txBody>
        </p:sp>
        <p:sp>
          <p:nvSpPr>
            <p:cNvPr id="37" name="DirArrow">
              <a:extLst>
                <a:ext uri="{FF2B5EF4-FFF2-40B4-BE49-F238E27FC236}">
                  <a16:creationId xmlns:a16="http://schemas.microsoft.com/office/drawing/2014/main" id="{DDF090A5-6C06-498F-9AA5-65026D57D490}"/>
                </a:ext>
              </a:extLst>
            </p:cNvPr>
            <p:cNvSpPr>
              <a:spLocks noChangeArrowheads="1"/>
            </p:cNvSpPr>
            <p:nvPr>
              <p:custDataLst>
                <p:tags r:id="rId11"/>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8" name="Rectangle 37">
            <a:extLst>
              <a:ext uri="{FF2B5EF4-FFF2-40B4-BE49-F238E27FC236}">
                <a16:creationId xmlns:a16="http://schemas.microsoft.com/office/drawing/2014/main" id="{584D3948-069C-41AB-8598-6F5367674F24}"/>
              </a:ext>
            </a:extLst>
          </p:cNvPr>
          <p:cNvSpPr/>
          <p:nvPr/>
        </p:nvSpPr>
        <p:spPr>
          <a:xfrm>
            <a:off x="390273" y="4264861"/>
            <a:ext cx="3894895" cy="830997"/>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CREO strives to </a:t>
            </a:r>
            <a:r>
              <a:rPr lang="en-US" altLang="en-US" sz="1200" dirty="0">
                <a:solidFill>
                  <a:schemeClr val="tx1"/>
                </a:solidFill>
                <a:latin typeface="Segoe UI Light" charset="0"/>
                <a:ea typeface="Segoe UI Light" charset="0"/>
                <a:cs typeface="Segoe UI Light" charset="0"/>
              </a:rPr>
              <a:t>facilitate</a:t>
            </a:r>
            <a:r>
              <a:rPr lang="en-US" altLang="en-US" sz="1200" b="1" dirty="0">
                <a:solidFill>
                  <a:schemeClr val="tx1"/>
                </a:solidFill>
                <a:latin typeface="Segoe UI Light" charset="0"/>
                <a:ea typeface="Segoe UI Light" charset="0"/>
                <a:cs typeface="Segoe UI Light" charset="0"/>
              </a:rPr>
              <a:t> unparalleled opportunities </a:t>
            </a:r>
            <a:r>
              <a:rPr lang="en-US" altLang="en-US" sz="1200" dirty="0">
                <a:latin typeface="Segoe UI Light" charset="0"/>
                <a:ea typeface="Segoe UI Light" charset="0"/>
                <a:cs typeface="Segoe UI Light" charset="0"/>
              </a:rPr>
              <a:t>to consult for real businesses and to expand the </a:t>
            </a:r>
            <a:r>
              <a:rPr lang="en-US" altLang="en-US" sz="1200" b="1" dirty="0">
                <a:solidFill>
                  <a:srgbClr val="970000"/>
                </a:solidFill>
                <a:latin typeface="Segoe UI Light" charset="0"/>
                <a:ea typeface="Segoe UI Light" charset="0"/>
                <a:cs typeface="Segoe UI Light" charset="0"/>
              </a:rPr>
              <a:t>professional development </a:t>
            </a:r>
            <a:r>
              <a:rPr lang="en-US" altLang="en-US" sz="1200" dirty="0">
                <a:latin typeface="Segoe UI Light" charset="0"/>
                <a:ea typeface="Segoe UI Light" charset="0"/>
                <a:cs typeface="Segoe UI Light" charset="0"/>
              </a:rPr>
              <a:t>opportunities in the consulting industry for Queen’s University students.</a:t>
            </a:r>
          </a:p>
        </p:txBody>
      </p:sp>
      <p:grpSp>
        <p:nvGrpSpPr>
          <p:cNvPr id="39" name="Group 38">
            <a:extLst>
              <a:ext uri="{FF2B5EF4-FFF2-40B4-BE49-F238E27FC236}">
                <a16:creationId xmlns:a16="http://schemas.microsoft.com/office/drawing/2014/main" id="{D6973C0F-3651-44B0-BFC0-0865DF8B21E4}"/>
              </a:ext>
            </a:extLst>
          </p:cNvPr>
          <p:cNvGrpSpPr/>
          <p:nvPr/>
        </p:nvGrpSpPr>
        <p:grpSpPr>
          <a:xfrm>
            <a:off x="390273" y="5240602"/>
            <a:ext cx="3894895" cy="360040"/>
            <a:chOff x="755576" y="1988840"/>
            <a:chExt cx="3312368" cy="360040"/>
          </a:xfrm>
        </p:grpSpPr>
        <p:sp>
          <p:nvSpPr>
            <p:cNvPr id="40" name="Rectangle 39">
              <a:extLst>
                <a:ext uri="{FF2B5EF4-FFF2-40B4-BE49-F238E27FC236}">
                  <a16:creationId xmlns:a16="http://schemas.microsoft.com/office/drawing/2014/main" id="{7C0D6194-70CC-49DA-866D-3A9361FB76F0}"/>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VISION</a:t>
              </a:r>
            </a:p>
          </p:txBody>
        </p:sp>
        <p:sp>
          <p:nvSpPr>
            <p:cNvPr id="41" name="DirArrow">
              <a:extLst>
                <a:ext uri="{FF2B5EF4-FFF2-40B4-BE49-F238E27FC236}">
                  <a16:creationId xmlns:a16="http://schemas.microsoft.com/office/drawing/2014/main" id="{7EA3EFC7-B25A-4046-AE53-5B3F896319C1}"/>
                </a:ext>
              </a:extLst>
            </p:cNvPr>
            <p:cNvSpPr>
              <a:spLocks noChangeArrowheads="1"/>
            </p:cNvSpPr>
            <p:nvPr>
              <p:custDataLst>
                <p:tags r:id="rId10"/>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42" name="Rectangle 41">
            <a:extLst>
              <a:ext uri="{FF2B5EF4-FFF2-40B4-BE49-F238E27FC236}">
                <a16:creationId xmlns:a16="http://schemas.microsoft.com/office/drawing/2014/main" id="{0A5771B8-E40F-4B7C-AA76-8783C026DB36}"/>
              </a:ext>
            </a:extLst>
          </p:cNvPr>
          <p:cNvSpPr/>
          <p:nvPr/>
        </p:nvSpPr>
        <p:spPr>
          <a:xfrm>
            <a:off x="390273" y="5656152"/>
            <a:ext cx="3894895" cy="461665"/>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To be the world’s </a:t>
            </a:r>
            <a:r>
              <a:rPr lang="en-US" altLang="en-US" sz="1200" b="1" dirty="0">
                <a:solidFill>
                  <a:srgbClr val="970000"/>
                </a:solidFill>
                <a:latin typeface="Segoe UI Light" charset="0"/>
                <a:ea typeface="Segoe UI Light" charset="0"/>
                <a:cs typeface="Segoe UI Light" charset="0"/>
              </a:rPr>
              <a:t>most innovative and influential</a:t>
            </a:r>
            <a:r>
              <a:rPr lang="en-US" altLang="en-US" sz="1200" dirty="0">
                <a:latin typeface="Segoe UI Light" charset="0"/>
                <a:ea typeface="Segoe UI Light" charset="0"/>
                <a:cs typeface="Segoe UI Light" charset="0"/>
              </a:rPr>
              <a:t> student-run consultancy.</a:t>
            </a:r>
          </a:p>
        </p:txBody>
      </p:sp>
      <p:cxnSp>
        <p:nvCxnSpPr>
          <p:cNvPr id="44" name="Straight Connector 43"/>
          <p:cNvCxnSpPr/>
          <p:nvPr/>
        </p:nvCxnSpPr>
        <p:spPr>
          <a:xfrm flipV="1">
            <a:off x="6806274" y="2571550"/>
            <a:ext cx="1" cy="69758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F49E50D3-A071-41D9-B699-CB0BBD762C2D}"/>
              </a:ext>
            </a:extLst>
          </p:cNvPr>
          <p:cNvSpPr/>
          <p:nvPr/>
        </p:nvSpPr>
        <p:spPr bwMode="auto">
          <a:xfrm>
            <a:off x="4731600" y="1422173"/>
            <a:ext cx="4149353" cy="52219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panose="020B0502040204020203" pitchFamily="34" charset="0"/>
                <a:cs typeface="Segoe UI Light" panose="020B0502040204020203" pitchFamily="34" charset="0"/>
              </a:rPr>
              <a:t>Organizational Structure</a:t>
            </a:r>
          </a:p>
        </p:txBody>
      </p:sp>
      <p:sp>
        <p:nvSpPr>
          <p:cNvPr id="48" name="Rectangle 3"/>
          <p:cNvSpPr txBox="1"/>
          <p:nvPr>
            <p:custDataLst>
              <p:tags r:id="rId1"/>
            </p:custDataLst>
          </p:nvPr>
        </p:nvSpPr>
        <p:spPr>
          <a:xfrm>
            <a:off x="4958151" y="2093929"/>
            <a:ext cx="3696245" cy="507507"/>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latin typeface="Segoe UI Light" panose="020B0502040204020203" pitchFamily="34" charset="0"/>
                <a:cs typeface="Segoe UI Light" panose="020B0502040204020203" pitchFamily="34" charset="0"/>
              </a:rPr>
              <a:t>Board of Directors: </a:t>
            </a:r>
            <a:r>
              <a:rPr lang="en-US" sz="1200" dirty="0">
                <a:latin typeface="Segoe UI Light" panose="020B0502040204020203" pitchFamily="34" charset="0"/>
                <a:cs typeface="Segoe UI Light" panose="020B0502040204020203" pitchFamily="34" charset="0"/>
              </a:rPr>
              <a:t>Provides project advisory, input on strategic direction and formal mentorship</a:t>
            </a:r>
          </a:p>
        </p:txBody>
      </p:sp>
      <p:sp>
        <p:nvSpPr>
          <p:cNvPr id="49" name="Rectangle 3"/>
          <p:cNvSpPr txBox="1"/>
          <p:nvPr>
            <p:custDataLst>
              <p:tags r:id="rId2"/>
            </p:custDataLst>
          </p:nvPr>
        </p:nvSpPr>
        <p:spPr>
          <a:xfrm>
            <a:off x="5245865" y="4898619"/>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9 Senior Project Managers</a:t>
            </a:r>
          </a:p>
        </p:txBody>
      </p:sp>
      <p:sp>
        <p:nvSpPr>
          <p:cNvPr id="57" name="Rectangle 3"/>
          <p:cNvSpPr txBox="1"/>
          <p:nvPr>
            <p:custDataLst>
              <p:tags r:id="rId3"/>
            </p:custDataLst>
          </p:nvPr>
        </p:nvSpPr>
        <p:spPr>
          <a:xfrm>
            <a:off x="4958149" y="2776756"/>
            <a:ext cx="3696247" cy="1167787"/>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1 Managing Partner: </a:t>
            </a:r>
            <a:r>
              <a:rPr lang="en-US" sz="1200" dirty="0">
                <a:solidFill>
                  <a:sysClr val="windowText" lastClr="000000"/>
                </a:solidFill>
                <a:latin typeface="Segoe UI Light" panose="020B0502040204020203" pitchFamily="34" charset="0"/>
                <a:cs typeface="Segoe UI Light" panose="020B0502040204020203" pitchFamily="34" charset="0"/>
              </a:rPr>
              <a:t>Manage Board of Directors / alumni relations, oversee people development and hiring processes, set strategic direction for CREO </a:t>
            </a:r>
          </a:p>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2 Managing Directors: </a:t>
            </a:r>
            <a:r>
              <a:rPr lang="en-US" sz="1200" dirty="0">
                <a:solidFill>
                  <a:sysClr val="windowText" lastClr="000000"/>
                </a:solidFill>
                <a:latin typeface="Segoe UI Light" panose="020B0502040204020203" pitchFamily="34" charset="0"/>
                <a:cs typeface="Segoe UI Light" panose="020B0502040204020203" pitchFamily="34" charset="0"/>
              </a:rPr>
              <a:t>Oversee project work, lead client acquisition processes, set strategic direction for CREO </a:t>
            </a:r>
          </a:p>
        </p:txBody>
      </p:sp>
      <p:sp>
        <p:nvSpPr>
          <p:cNvPr id="56" name="Rectangle 3"/>
          <p:cNvSpPr txBox="1"/>
          <p:nvPr>
            <p:custDataLst>
              <p:tags r:id="rId4"/>
            </p:custDataLst>
          </p:nvPr>
        </p:nvSpPr>
        <p:spPr>
          <a:xfrm>
            <a:off x="6293456" y="4080078"/>
            <a:ext cx="1025635" cy="683006"/>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latin typeface="Segoe UI Light" panose="020B0502040204020203" pitchFamily="34" charset="0"/>
                <a:cs typeface="Segoe UI Light" panose="020B0502040204020203" pitchFamily="34" charset="0"/>
              </a:rPr>
              <a:t>Alumni: </a:t>
            </a:r>
            <a:r>
              <a:rPr lang="en-US" sz="1200" dirty="0">
                <a:latin typeface="Segoe UI Light" panose="020B0502040204020203" pitchFamily="34" charset="0"/>
                <a:cs typeface="Segoe UI Light" panose="020B0502040204020203" pitchFamily="34" charset="0"/>
              </a:rPr>
              <a:t>Provide </a:t>
            </a:r>
            <a:r>
              <a:rPr lang="en-US" sz="1200">
                <a:latin typeface="Segoe UI Light" panose="020B0502040204020203" pitchFamily="34" charset="0"/>
                <a:cs typeface="Segoe UI Light" panose="020B0502040204020203" pitchFamily="34" charset="0"/>
              </a:rPr>
              <a:t>1-on-1 mentorship</a:t>
            </a:r>
            <a:endParaRPr lang="en-US" sz="1200" b="1" dirty="0">
              <a:latin typeface="Segoe UI Light" panose="020B0502040204020203" pitchFamily="34" charset="0"/>
              <a:cs typeface="Segoe UI Light" panose="020B0502040204020203" pitchFamily="34" charset="0"/>
            </a:endParaRPr>
          </a:p>
        </p:txBody>
      </p:sp>
      <p:cxnSp>
        <p:nvCxnSpPr>
          <p:cNvPr id="12" name="Straight Connector 11"/>
          <p:cNvCxnSpPr/>
          <p:nvPr/>
        </p:nvCxnSpPr>
        <p:spPr>
          <a:xfrm flipH="1">
            <a:off x="5970368"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38292"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19091"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sp>
        <p:nvSpPr>
          <p:cNvPr id="61" name="Rectangle 3"/>
          <p:cNvSpPr txBox="1"/>
          <p:nvPr>
            <p:custDataLst>
              <p:tags r:id="rId5"/>
            </p:custDataLst>
          </p:nvPr>
        </p:nvSpPr>
        <p:spPr>
          <a:xfrm>
            <a:off x="6912858" y="4892926"/>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2 Marketing Directors</a:t>
            </a:r>
          </a:p>
        </p:txBody>
      </p:sp>
      <p:cxnSp>
        <p:nvCxnSpPr>
          <p:cNvPr id="63" name="Straight Connector 62"/>
          <p:cNvCxnSpPr>
            <a:cxnSpLocks/>
            <a:stCxn id="49" idx="2"/>
            <a:endCxn id="43" idx="0"/>
          </p:cNvCxnSpPr>
          <p:nvPr/>
        </p:nvCxnSpPr>
        <p:spPr>
          <a:xfrm>
            <a:off x="5984824" y="5279501"/>
            <a:ext cx="0" cy="533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3"/>
          <p:cNvSpPr txBox="1"/>
          <p:nvPr>
            <p:custDataLst>
              <p:tags r:id="rId6"/>
            </p:custDataLst>
          </p:nvPr>
        </p:nvSpPr>
        <p:spPr>
          <a:xfrm>
            <a:off x="5245865" y="5336717"/>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8 Project Managers</a:t>
            </a:r>
          </a:p>
        </p:txBody>
      </p:sp>
      <p:cxnSp>
        <p:nvCxnSpPr>
          <p:cNvPr id="65" name="Straight Connector 64"/>
          <p:cNvCxnSpPr>
            <a:cxnSpLocks/>
          </p:cNvCxnSpPr>
          <p:nvPr/>
        </p:nvCxnSpPr>
        <p:spPr>
          <a:xfrm>
            <a:off x="7651817" y="5271530"/>
            <a:ext cx="0" cy="61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3"/>
          <p:cNvSpPr txBox="1"/>
          <p:nvPr>
            <p:custDataLst>
              <p:tags r:id="rId7"/>
            </p:custDataLst>
          </p:nvPr>
        </p:nvSpPr>
        <p:spPr>
          <a:xfrm>
            <a:off x="6912858" y="5336427"/>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Sales Director</a:t>
            </a:r>
          </a:p>
        </p:txBody>
      </p:sp>
      <p:sp>
        <p:nvSpPr>
          <p:cNvPr id="43" name="Rectangle 3">
            <a:extLst>
              <a:ext uri="{FF2B5EF4-FFF2-40B4-BE49-F238E27FC236}">
                <a16:creationId xmlns:a16="http://schemas.microsoft.com/office/drawing/2014/main" id="{7BD8275E-AE2A-104B-B92D-E5E2BD9E570A}"/>
              </a:ext>
            </a:extLst>
          </p:cNvPr>
          <p:cNvSpPr txBox="1"/>
          <p:nvPr>
            <p:custDataLst>
              <p:tags r:id="rId8"/>
            </p:custDataLst>
          </p:nvPr>
        </p:nvSpPr>
        <p:spPr>
          <a:xfrm>
            <a:off x="5245865" y="5812681"/>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10 Consultants</a:t>
            </a:r>
          </a:p>
        </p:txBody>
      </p:sp>
      <p:sp>
        <p:nvSpPr>
          <p:cNvPr id="45" name="Rectangle 3">
            <a:extLst>
              <a:ext uri="{FF2B5EF4-FFF2-40B4-BE49-F238E27FC236}">
                <a16:creationId xmlns:a16="http://schemas.microsoft.com/office/drawing/2014/main" id="{5B019853-BEBA-284C-A69C-33997FC334CA}"/>
              </a:ext>
            </a:extLst>
          </p:cNvPr>
          <p:cNvSpPr txBox="1"/>
          <p:nvPr>
            <p:custDataLst>
              <p:tags r:id="rId9"/>
            </p:custDataLst>
          </p:nvPr>
        </p:nvSpPr>
        <p:spPr>
          <a:xfrm>
            <a:off x="6912858" y="5809835"/>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Marketing Coordinator</a:t>
            </a:r>
          </a:p>
        </p:txBody>
      </p:sp>
    </p:spTree>
    <p:extLst>
      <p:ext uri="{BB962C8B-B14F-4D97-AF65-F5344CB8AC3E}">
        <p14:creationId xmlns:p14="http://schemas.microsoft.com/office/powerpoint/2010/main" val="14774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3186D-69EF-4462-B521-0C123AA0DE7B}"/>
              </a:ext>
            </a:extLst>
          </p:cNvPr>
          <p:cNvSpPr>
            <a:spLocks noGrp="1"/>
          </p:cNvSpPr>
          <p:nvPr>
            <p:ph type="body" sz="quarter" idx="11"/>
          </p:nvPr>
        </p:nvSpPr>
        <p:spPr/>
        <p:txBody>
          <a:bodyPr/>
          <a:lstStyle/>
          <a:p>
            <a:r>
              <a:rPr lang="en-CA" sz="1400" dirty="0">
                <a:latin typeface="Segoe UI Light" panose="020B0502040204020203" pitchFamily="34" charset="0"/>
                <a:cs typeface="Segoe UI Light" panose="020B0502040204020203" pitchFamily="34" charset="0"/>
              </a:rPr>
              <a:t>The people that drive our organization and our impact</a:t>
            </a:r>
          </a:p>
        </p:txBody>
      </p:sp>
      <p:sp>
        <p:nvSpPr>
          <p:cNvPr id="18" name="Title 3">
            <a:extLst>
              <a:ext uri="{FF2B5EF4-FFF2-40B4-BE49-F238E27FC236}">
                <a16:creationId xmlns:a16="http://schemas.microsoft.com/office/drawing/2014/main" id="{402B93E1-81B4-A143-B899-30A053181ABA}"/>
              </a:ext>
            </a:extLst>
          </p:cNvPr>
          <p:cNvSpPr>
            <a:spLocks noGrp="1"/>
          </p:cNvSpPr>
          <p:nvPr>
            <p:ph type="title"/>
          </p:nvPr>
        </p:nvSpPr>
        <p:spPr>
          <a:xfrm>
            <a:off x="268173" y="215666"/>
            <a:ext cx="8708773" cy="549275"/>
          </a:xfrm>
        </p:spPr>
        <p:txBody>
          <a:bodyPr>
            <a:normAutofit/>
          </a:bodyPr>
          <a:lstStyle/>
          <a:p>
            <a:r>
              <a:rPr lang="en-CA" sz="3000" dirty="0"/>
              <a:t>Three Pillars of CREO</a:t>
            </a:r>
          </a:p>
        </p:txBody>
      </p:sp>
      <p:grpSp>
        <p:nvGrpSpPr>
          <p:cNvPr id="3" name="Group 2"/>
          <p:cNvGrpSpPr/>
          <p:nvPr/>
        </p:nvGrpSpPr>
        <p:grpSpPr>
          <a:xfrm>
            <a:off x="428608" y="1431694"/>
            <a:ext cx="8286785" cy="4781896"/>
            <a:chOff x="438624" y="1431694"/>
            <a:chExt cx="8286785" cy="4781896"/>
          </a:xfrm>
        </p:grpSpPr>
        <p:sp>
          <p:nvSpPr>
            <p:cNvPr id="64" name="Rectangle 63">
              <a:extLst>
                <a:ext uri="{FF2B5EF4-FFF2-40B4-BE49-F238E27FC236}">
                  <a16:creationId xmlns:a16="http://schemas.microsoft.com/office/drawing/2014/main" id="{3682FCD8-3043-4C20-BD9B-1221866B36BB}"/>
                </a:ext>
              </a:extLst>
            </p:cNvPr>
            <p:cNvSpPr/>
            <p:nvPr/>
          </p:nvSpPr>
          <p:spPr bwMode="auto">
            <a:xfrm>
              <a:off x="6025117"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3" name="Rectangle 62">
              <a:extLst>
                <a:ext uri="{FF2B5EF4-FFF2-40B4-BE49-F238E27FC236}">
                  <a16:creationId xmlns:a16="http://schemas.microsoft.com/office/drawing/2014/main" id="{3682FCD8-3043-4C20-BD9B-1221866B36BB}"/>
                </a:ext>
              </a:extLst>
            </p:cNvPr>
            <p:cNvSpPr/>
            <p:nvPr/>
          </p:nvSpPr>
          <p:spPr bwMode="auto">
            <a:xfrm>
              <a:off x="3231638"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2" name="Rectangle 61">
              <a:extLst>
                <a:ext uri="{FF2B5EF4-FFF2-40B4-BE49-F238E27FC236}">
                  <a16:creationId xmlns:a16="http://schemas.microsoft.com/office/drawing/2014/main" id="{3682FCD8-3043-4C20-BD9B-1221866B36BB}"/>
                </a:ext>
              </a:extLst>
            </p:cNvPr>
            <p:cNvSpPr/>
            <p:nvPr/>
          </p:nvSpPr>
          <p:spPr bwMode="auto">
            <a:xfrm>
              <a:off x="438624" y="4705349"/>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5" name="Rectangle 54">
              <a:extLst>
                <a:ext uri="{FF2B5EF4-FFF2-40B4-BE49-F238E27FC236}">
                  <a16:creationId xmlns:a16="http://schemas.microsoft.com/office/drawing/2014/main" id="{3682FCD8-3043-4C20-BD9B-1221866B36BB}"/>
                </a:ext>
              </a:extLst>
            </p:cNvPr>
            <p:cNvSpPr/>
            <p:nvPr/>
          </p:nvSpPr>
          <p:spPr bwMode="auto">
            <a:xfrm>
              <a:off x="438624" y="1446539"/>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4" name="Rectangle 53">
              <a:extLst>
                <a:ext uri="{FF2B5EF4-FFF2-40B4-BE49-F238E27FC236}">
                  <a16:creationId xmlns:a16="http://schemas.microsoft.com/office/drawing/2014/main" id="{3682FCD8-3043-4C20-BD9B-1221866B36BB}"/>
                </a:ext>
              </a:extLst>
            </p:cNvPr>
            <p:cNvSpPr/>
            <p:nvPr/>
          </p:nvSpPr>
          <p:spPr bwMode="auto">
            <a:xfrm>
              <a:off x="3234292" y="1443143"/>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3" name="Rectangle 52">
              <a:extLst>
                <a:ext uri="{FF2B5EF4-FFF2-40B4-BE49-F238E27FC236}">
                  <a16:creationId xmlns:a16="http://schemas.microsoft.com/office/drawing/2014/main" id="{3682FCD8-3043-4C20-BD9B-1221866B36BB}"/>
                </a:ext>
              </a:extLst>
            </p:cNvPr>
            <p:cNvSpPr/>
            <p:nvPr/>
          </p:nvSpPr>
          <p:spPr bwMode="auto">
            <a:xfrm>
              <a:off x="6025118" y="1431694"/>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1" name="Rectangle 20">
              <a:extLst>
                <a:ext uri="{FF2B5EF4-FFF2-40B4-BE49-F238E27FC236}">
                  <a16:creationId xmlns:a16="http://schemas.microsoft.com/office/drawing/2014/main" id="{8DB1C298-8C3F-4978-9FEB-6146E2F9D831}"/>
                </a:ext>
              </a:extLst>
            </p:cNvPr>
            <p:cNvSpPr/>
            <p:nvPr/>
          </p:nvSpPr>
          <p:spPr bwMode="auto">
            <a:xfrm>
              <a:off x="3234292" y="1431694"/>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Consultants</a:t>
              </a:r>
            </a:p>
          </p:txBody>
        </p:sp>
        <p:sp>
          <p:nvSpPr>
            <p:cNvPr id="24" name="Rectangle 23">
              <a:extLst>
                <a:ext uri="{FF2B5EF4-FFF2-40B4-BE49-F238E27FC236}">
                  <a16:creationId xmlns:a16="http://schemas.microsoft.com/office/drawing/2014/main" id="{DCDF6150-0BB8-4DCA-A589-6DB99AA99591}"/>
                </a:ext>
              </a:extLst>
            </p:cNvPr>
            <p:cNvSpPr/>
            <p:nvPr/>
          </p:nvSpPr>
          <p:spPr bwMode="auto">
            <a:xfrm>
              <a:off x="6025117" y="1431696"/>
              <a:ext cx="2670652" cy="539979"/>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Alumni</a:t>
              </a:r>
            </a:p>
          </p:txBody>
        </p:sp>
        <p:grpSp>
          <p:nvGrpSpPr>
            <p:cNvPr id="5" name="Group 4">
              <a:extLst>
                <a:ext uri="{FF2B5EF4-FFF2-40B4-BE49-F238E27FC236}">
                  <a16:creationId xmlns:a16="http://schemas.microsoft.com/office/drawing/2014/main" id="{8E6D1B8B-41A3-4FD5-8F74-D9A3F3A9C8D4}"/>
                </a:ext>
              </a:extLst>
            </p:cNvPr>
            <p:cNvGrpSpPr/>
            <p:nvPr/>
          </p:nvGrpSpPr>
          <p:grpSpPr>
            <a:xfrm>
              <a:off x="443467" y="1431695"/>
              <a:ext cx="2670652" cy="2212012"/>
              <a:chOff x="558323" y="1431695"/>
              <a:chExt cx="2670652" cy="2212012"/>
            </a:xfrm>
          </p:grpSpPr>
          <p:sp>
            <p:nvSpPr>
              <p:cNvPr id="17" name="Rectangle 16">
                <a:extLst>
                  <a:ext uri="{FF2B5EF4-FFF2-40B4-BE49-F238E27FC236}">
                    <a16:creationId xmlns:a16="http://schemas.microsoft.com/office/drawing/2014/main" id="{2FFB90C5-5CEC-49FB-8C7C-156E3BFF77EF}"/>
                  </a:ext>
                </a:extLst>
              </p:cNvPr>
              <p:cNvSpPr/>
              <p:nvPr/>
            </p:nvSpPr>
            <p:spPr bwMode="auto">
              <a:xfrm>
                <a:off x="558323" y="1431695"/>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Clients</a:t>
                </a:r>
              </a:p>
            </p:txBody>
          </p:sp>
          <p:sp>
            <p:nvSpPr>
              <p:cNvPr id="4" name="TextBox 3">
                <a:extLst>
                  <a:ext uri="{FF2B5EF4-FFF2-40B4-BE49-F238E27FC236}">
                    <a16:creationId xmlns:a16="http://schemas.microsoft.com/office/drawing/2014/main" id="{50A5BD98-10BA-4A3D-9EFB-F20C19DB3B52}"/>
                  </a:ext>
                </a:extLst>
              </p:cNvPr>
              <p:cNvSpPr txBox="1"/>
              <p:nvPr/>
            </p:nvSpPr>
            <p:spPr>
              <a:xfrm>
                <a:off x="645318" y="2055580"/>
                <a:ext cx="2538413" cy="1588127"/>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help businesses of all sizes find solutions to their complex problems. By matching our clients’ needs with our consultants’ competencies, we are able to develop tailored recommendations for every situation. </a:t>
                </a:r>
                <a:r>
                  <a:rPr lang="en-US" sz="1200" dirty="0">
                    <a:solidFill>
                      <a:srgbClr val="000000"/>
                    </a:solidFill>
                    <a:latin typeface="Segoe UI Light" charset="0"/>
                    <a:ea typeface="Segoe UI Light" charset="0"/>
                    <a:cs typeface="Segoe UI Light" charset="0"/>
                  </a:rPr>
                  <a:t>We are confident in our ability to drive meaningful change, and have over a decade of experience to prove it.</a:t>
                </a:r>
                <a:endParaRPr lang="en-US" altLang="x-none" sz="1200" dirty="0">
                  <a:solidFill>
                    <a:srgbClr val="000000"/>
                  </a:solidFill>
                  <a:latin typeface="Segoe UI Light" charset="0"/>
                  <a:ea typeface="Segoe UI Light" charset="0"/>
                  <a:cs typeface="Segoe UI Light" charset="0"/>
                </a:endParaRPr>
              </a:p>
            </p:txBody>
          </p:sp>
        </p:grpSp>
        <p:sp>
          <p:nvSpPr>
            <p:cNvPr id="6" name="TextBox 5">
              <a:extLst>
                <a:ext uri="{FF2B5EF4-FFF2-40B4-BE49-F238E27FC236}">
                  <a16:creationId xmlns:a16="http://schemas.microsoft.com/office/drawing/2014/main" id="{FD5EE4AB-2C01-486C-9064-22EE830ECFDA}"/>
                </a:ext>
              </a:extLst>
            </p:cNvPr>
            <p:cNvSpPr txBox="1"/>
            <p:nvPr/>
          </p:nvSpPr>
          <p:spPr>
            <a:xfrm>
              <a:off x="3340892" y="2047926"/>
              <a:ext cx="2564052" cy="196207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are committed to our team’s personal and professional growth. We provide: </a:t>
              </a:r>
            </a:p>
            <a:p>
              <a:pPr algn="ctr">
                <a:lnSpc>
                  <a:spcPct val="90000"/>
                </a:lnSpc>
              </a:pPr>
              <a:endParaRPr lang="en-US" altLang="x-none" sz="300" dirty="0">
                <a:solidFill>
                  <a:srgbClr val="000000"/>
                </a:solidFill>
                <a:latin typeface="Segoe UI Light" charset="0"/>
                <a:ea typeface="Segoe UI Light" charset="0"/>
                <a:cs typeface="Segoe UI Light" charset="0"/>
              </a:endParaRP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Mentorship pairings with industry professionals</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Formal training in financial modelling and slide creation</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Live training and feedback during a 2-month rotational program</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Exclusive networking events with top consulting firms </a:t>
              </a:r>
            </a:p>
          </p:txBody>
        </p:sp>
        <p:sp>
          <p:nvSpPr>
            <p:cNvPr id="7" name="Arrow: Chevron 6">
              <a:extLst>
                <a:ext uri="{FF2B5EF4-FFF2-40B4-BE49-F238E27FC236}">
                  <a16:creationId xmlns:a16="http://schemas.microsoft.com/office/drawing/2014/main" id="{4576A4A7-E6EE-4255-9118-AD0437DF29E1}"/>
                </a:ext>
              </a:extLst>
            </p:cNvPr>
            <p:cNvSpPr/>
            <p:nvPr/>
          </p:nvSpPr>
          <p:spPr>
            <a:xfrm rot="5400000">
              <a:off x="1645791"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8E1BE74A-D038-4C02-BCDD-C097432148D7}"/>
                </a:ext>
              </a:extLst>
            </p:cNvPr>
            <p:cNvGrpSpPr/>
            <p:nvPr/>
          </p:nvGrpSpPr>
          <p:grpSpPr>
            <a:xfrm>
              <a:off x="570944" y="4800301"/>
              <a:ext cx="2452687" cy="1332601"/>
              <a:chOff x="685800" y="4800301"/>
              <a:chExt cx="2452687" cy="1332601"/>
            </a:xfrm>
          </p:grpSpPr>
          <p:pic>
            <p:nvPicPr>
              <p:cNvPr id="1026" name="Picture 2" descr="Related image">
                <a:extLst>
                  <a:ext uri="{FF2B5EF4-FFF2-40B4-BE49-F238E27FC236}">
                    <a16:creationId xmlns:a16="http://schemas.microsoft.com/office/drawing/2014/main" id="{A99006B9-1383-465D-B9B0-A3330EEA9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88033"/>
                <a:ext cx="1323975" cy="472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onto star">
                <a:extLst>
                  <a:ext uri="{FF2B5EF4-FFF2-40B4-BE49-F238E27FC236}">
                    <a16:creationId xmlns:a16="http://schemas.microsoft.com/office/drawing/2014/main" id="{25571C81-680D-4DE2-8C61-08440D8FD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572" y="5711420"/>
                <a:ext cx="1123950" cy="421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eosolutions.ca/wp-content/uploads/2017/11/Barclays-Logo-300x71.png">
                <a:extLst>
                  <a:ext uri="{FF2B5EF4-FFF2-40B4-BE49-F238E27FC236}">
                    <a16:creationId xmlns:a16="http://schemas.microsoft.com/office/drawing/2014/main" id="{C7FA67F0-9DAA-4113-82DF-D94388DD75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669" y="5277592"/>
                <a:ext cx="1123950" cy="2660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22B75A0-C87A-484B-A7D2-81901DD6900E}"/>
                  </a:ext>
                </a:extLst>
              </p:cNvPr>
              <p:cNvGrpSpPr/>
              <p:nvPr/>
            </p:nvGrpSpPr>
            <p:grpSpPr>
              <a:xfrm>
                <a:off x="690562" y="4800301"/>
                <a:ext cx="2447925" cy="266002"/>
                <a:chOff x="735806" y="4783459"/>
                <a:chExt cx="2447925" cy="266002"/>
              </a:xfrm>
            </p:grpSpPr>
            <p:sp>
              <p:nvSpPr>
                <p:cNvPr id="37" name="Rectangle 36">
                  <a:extLst>
                    <a:ext uri="{FF2B5EF4-FFF2-40B4-BE49-F238E27FC236}">
                      <a16:creationId xmlns:a16="http://schemas.microsoft.com/office/drawing/2014/main" id="{913DCE01-8EF5-4943-A26F-54247D475A41}"/>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Sample of Past Clients</a:t>
                  </a:r>
                </a:p>
              </p:txBody>
            </p:sp>
            <p:sp>
              <p:nvSpPr>
                <p:cNvPr id="38" name="DirArrow">
                  <a:extLst>
                    <a:ext uri="{FF2B5EF4-FFF2-40B4-BE49-F238E27FC236}">
                      <a16:creationId xmlns:a16="http://schemas.microsoft.com/office/drawing/2014/main" id="{E396C70C-74DF-4CFB-A1A8-F6AED9CB60FF}"/>
                    </a:ext>
                  </a:extLst>
                </p:cNvPr>
                <p:cNvSpPr>
                  <a:spLocks noChangeArrowheads="1"/>
                </p:cNvSpPr>
                <p:nvPr>
                  <p:custDataLst>
                    <p:tags r:id="rId3"/>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grpSp>
        <p:grpSp>
          <p:nvGrpSpPr>
            <p:cNvPr id="49" name="Group 48">
              <a:extLst>
                <a:ext uri="{FF2B5EF4-FFF2-40B4-BE49-F238E27FC236}">
                  <a16:creationId xmlns:a16="http://schemas.microsoft.com/office/drawing/2014/main" id="{B0A3A598-165D-4475-8CE0-3C8BBE409394}"/>
                </a:ext>
              </a:extLst>
            </p:cNvPr>
            <p:cNvGrpSpPr/>
            <p:nvPr/>
          </p:nvGrpSpPr>
          <p:grpSpPr>
            <a:xfrm>
              <a:off x="3345656" y="4800301"/>
              <a:ext cx="2447925" cy="266002"/>
              <a:chOff x="735806" y="4783459"/>
              <a:chExt cx="2447925" cy="266002"/>
            </a:xfrm>
          </p:grpSpPr>
          <p:sp>
            <p:nvSpPr>
              <p:cNvPr id="50" name="Rectangle 49">
                <a:extLst>
                  <a:ext uri="{FF2B5EF4-FFF2-40B4-BE49-F238E27FC236}">
                    <a16:creationId xmlns:a16="http://schemas.microsoft.com/office/drawing/2014/main" id="{5B7D777E-CD19-4CE3-B94E-ABC10F45CB9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latin typeface="Segoe UI Light" charset="0"/>
                    <a:ea typeface="Segoe UI Light" charset="0"/>
                    <a:cs typeface="Segoe UI Light" charset="0"/>
                  </a:rPr>
                  <a:t>Testimonials</a:t>
                </a:r>
                <a:endParaRPr lang="en-US" sz="1400" b="1" dirty="0">
                  <a:solidFill>
                    <a:schemeClr val="tx1"/>
                  </a:solidFill>
                  <a:latin typeface="Segoe UI Light" charset="0"/>
                  <a:ea typeface="Segoe UI Light" charset="0"/>
                  <a:cs typeface="Segoe UI Light" charset="0"/>
                </a:endParaRPr>
              </a:p>
            </p:txBody>
          </p:sp>
          <p:sp>
            <p:nvSpPr>
              <p:cNvPr id="51" name="DirArrow">
                <a:extLst>
                  <a:ext uri="{FF2B5EF4-FFF2-40B4-BE49-F238E27FC236}">
                    <a16:creationId xmlns:a16="http://schemas.microsoft.com/office/drawing/2014/main" id="{CC9E7C59-CD78-46FC-8A2C-C86CC3D87724}"/>
                  </a:ext>
                </a:extLst>
              </p:cNvPr>
              <p:cNvSpPr>
                <a:spLocks noChangeArrowheads="1"/>
              </p:cNvSpPr>
              <p:nvPr>
                <p:custDataLst>
                  <p:tags r:id="rId2"/>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52" name="Arrow: Chevron 51">
              <a:extLst>
                <a:ext uri="{FF2B5EF4-FFF2-40B4-BE49-F238E27FC236}">
                  <a16:creationId xmlns:a16="http://schemas.microsoft.com/office/drawing/2014/main" id="{2145C59C-EB5E-44E9-B68F-4ABA98A99A0E}"/>
                </a:ext>
              </a:extLst>
            </p:cNvPr>
            <p:cNvSpPr/>
            <p:nvPr/>
          </p:nvSpPr>
          <p:spPr>
            <a:xfrm rot="5400000">
              <a:off x="4436617"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F39321C4-C8BA-41E8-82F9-91CCD1C02F65}"/>
                </a:ext>
              </a:extLst>
            </p:cNvPr>
            <p:cNvGrpSpPr/>
            <p:nvPr/>
          </p:nvGrpSpPr>
          <p:grpSpPr>
            <a:xfrm>
              <a:off x="6136481" y="4800301"/>
              <a:ext cx="2447925" cy="266002"/>
              <a:chOff x="735806" y="4783459"/>
              <a:chExt cx="2447925" cy="266002"/>
            </a:xfrm>
          </p:grpSpPr>
          <p:sp>
            <p:nvSpPr>
              <p:cNvPr id="59" name="Rectangle 58">
                <a:extLst>
                  <a:ext uri="{FF2B5EF4-FFF2-40B4-BE49-F238E27FC236}">
                    <a16:creationId xmlns:a16="http://schemas.microsoft.com/office/drawing/2014/main" id="{481FFD76-8A1F-4E52-A28A-2A39DD3B394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Selected Alumni Placements</a:t>
                </a:r>
              </a:p>
            </p:txBody>
          </p:sp>
          <p:sp>
            <p:nvSpPr>
              <p:cNvPr id="60" name="DirArrow">
                <a:extLst>
                  <a:ext uri="{FF2B5EF4-FFF2-40B4-BE49-F238E27FC236}">
                    <a16:creationId xmlns:a16="http://schemas.microsoft.com/office/drawing/2014/main" id="{68D1E6F9-BCE0-45D6-AE4B-67EEB2F86F57}"/>
                  </a:ext>
                </a:extLst>
              </p:cNvPr>
              <p:cNvSpPr>
                <a:spLocks noChangeArrowheads="1"/>
              </p:cNvSpPr>
              <p:nvPr>
                <p:custDataLst>
                  <p:tags r:id="rId1"/>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61" name="Arrow: Chevron 60">
              <a:extLst>
                <a:ext uri="{FF2B5EF4-FFF2-40B4-BE49-F238E27FC236}">
                  <a16:creationId xmlns:a16="http://schemas.microsoft.com/office/drawing/2014/main" id="{EBDFAC47-D80A-47F8-B974-EB86A0D746D8}"/>
                </a:ext>
              </a:extLst>
            </p:cNvPr>
            <p:cNvSpPr/>
            <p:nvPr/>
          </p:nvSpPr>
          <p:spPr>
            <a:xfrm rot="5400000">
              <a:off x="7227442"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5BEED330-69FF-4041-9968-C0E1E1D707E9}"/>
                </a:ext>
              </a:extLst>
            </p:cNvPr>
            <p:cNvSpPr txBox="1"/>
            <p:nvPr/>
          </p:nvSpPr>
          <p:spPr>
            <a:xfrm>
              <a:off x="6136481" y="2035540"/>
              <a:ext cx="2564052" cy="175432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CREO members remain highly active with the organization even after graduation. They advise our projects, guide and mentor our consultants, and serve as useful industry connections in professional development. CREO’s Board of Directors is also comprised of alumni who provide support and leadership on our strategic direction. </a:t>
              </a:r>
            </a:p>
          </p:txBody>
        </p:sp>
        <p:sp>
          <p:nvSpPr>
            <p:cNvPr id="25" name="Oval 24">
              <a:extLst>
                <a:ext uri="{FF2B5EF4-FFF2-40B4-BE49-F238E27FC236}">
                  <a16:creationId xmlns:a16="http://schemas.microsoft.com/office/drawing/2014/main" id="{5C521AEC-D459-4318-BE99-8F1DE535A60B}"/>
                </a:ext>
              </a:extLst>
            </p:cNvPr>
            <p:cNvSpPr/>
            <p:nvPr/>
          </p:nvSpPr>
          <p:spPr>
            <a:xfrm>
              <a:off x="53046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1</a:t>
              </a:r>
              <a:endParaRPr lang="en-US" dirty="0">
                <a:solidFill>
                  <a:schemeClr val="tx1"/>
                </a:solidFill>
                <a:latin typeface="+mj-lt"/>
              </a:endParaRPr>
            </a:p>
          </p:txBody>
        </p:sp>
        <p:sp>
          <p:nvSpPr>
            <p:cNvPr id="69" name="Oval 68">
              <a:extLst>
                <a:ext uri="{FF2B5EF4-FFF2-40B4-BE49-F238E27FC236}">
                  <a16:creationId xmlns:a16="http://schemas.microsoft.com/office/drawing/2014/main" id="{86A7043C-B634-4843-B2AA-06D651B4A9B3}"/>
                </a:ext>
              </a:extLst>
            </p:cNvPr>
            <p:cNvSpPr/>
            <p:nvPr/>
          </p:nvSpPr>
          <p:spPr>
            <a:xfrm>
              <a:off x="334089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2</a:t>
              </a:r>
              <a:endParaRPr lang="en-US" dirty="0">
                <a:solidFill>
                  <a:schemeClr val="tx1"/>
                </a:solidFill>
                <a:latin typeface="+mj-lt"/>
              </a:endParaRPr>
            </a:p>
          </p:txBody>
        </p:sp>
        <p:sp>
          <p:nvSpPr>
            <p:cNvPr id="70" name="Oval 69">
              <a:extLst>
                <a:ext uri="{FF2B5EF4-FFF2-40B4-BE49-F238E27FC236}">
                  <a16:creationId xmlns:a16="http://schemas.microsoft.com/office/drawing/2014/main" id="{ACA3204A-3F02-4920-8897-5DBA07731552}"/>
                </a:ext>
              </a:extLst>
            </p:cNvPr>
            <p:cNvSpPr/>
            <p:nvPr/>
          </p:nvSpPr>
          <p:spPr>
            <a:xfrm>
              <a:off x="6136481"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3</a:t>
              </a:r>
              <a:endParaRPr lang="en-US" dirty="0">
                <a:solidFill>
                  <a:schemeClr val="tx1"/>
                </a:solidFill>
                <a:latin typeface="+mj-lt"/>
              </a:endParaRPr>
            </a:p>
          </p:txBody>
        </p:sp>
        <p:sp>
          <p:nvSpPr>
            <p:cNvPr id="76" name="TextBox 75">
              <a:extLst>
                <a:ext uri="{FF2B5EF4-FFF2-40B4-BE49-F238E27FC236}">
                  <a16:creationId xmlns:a16="http://schemas.microsoft.com/office/drawing/2014/main" id="{1A384EF8-8C6F-49CD-9715-BE3398C6771A}"/>
                </a:ext>
              </a:extLst>
            </p:cNvPr>
            <p:cNvSpPr txBox="1"/>
            <p:nvPr/>
          </p:nvSpPr>
          <p:spPr>
            <a:xfrm>
              <a:off x="3410502" y="5172218"/>
              <a:ext cx="2318232" cy="923330"/>
            </a:xfrm>
            <a:prstGeom prst="rect">
              <a:avLst/>
            </a:prstGeom>
            <a:noFill/>
          </p:spPr>
          <p:txBody>
            <a:bodyPr wrap="square" lIns="0" rtlCol="0" anchor="t">
              <a:spAutoFit/>
            </a:bodyPr>
            <a:lstStyle/>
            <a:p>
              <a:pPr>
                <a:lnSpc>
                  <a:spcPct val="90000"/>
                </a:lnSpc>
              </a:pPr>
              <a:r>
                <a:rPr lang="en-CA" altLang="x-none" sz="1200" i="1" dirty="0">
                  <a:solidFill>
                    <a:srgbClr val="000000"/>
                  </a:solidFill>
                  <a:latin typeface="Segoe UI Light" charset="0"/>
                  <a:ea typeface="Segoe UI Light" charset="0"/>
                  <a:cs typeface="Segoe UI Light" charset="0"/>
                </a:rPr>
                <a:t>“My student mentor is extremely approachable and helpful. It’s one of the best parts of being on CREO.” </a:t>
              </a:r>
            </a:p>
            <a:p>
              <a:pPr algn="r">
                <a:lnSpc>
                  <a:spcPct val="90000"/>
                </a:lnSpc>
              </a:pPr>
              <a:r>
                <a:rPr lang="en-CA" altLang="x-none" sz="1200" i="1" dirty="0">
                  <a:solidFill>
                    <a:srgbClr val="000000"/>
                  </a:solidFill>
                  <a:latin typeface="Segoe UI Light" charset="0"/>
                  <a:ea typeface="Segoe UI Light" charset="0"/>
                  <a:cs typeface="Segoe UI Light" charset="0"/>
                </a:rPr>
                <a:t>– Neel</a:t>
              </a:r>
              <a:r>
                <a:rPr lang="en-CA" altLang="x-none" sz="1200" dirty="0">
                  <a:solidFill>
                    <a:srgbClr val="000000"/>
                  </a:solidFill>
                  <a:latin typeface="Segoe UI Light" charset="0"/>
                  <a:ea typeface="Segoe UI Light" charset="0"/>
                  <a:cs typeface="Segoe UI Light" charset="0"/>
                </a:rPr>
                <a:t>, Project Manager</a:t>
              </a:r>
              <a:endParaRPr lang="en-US" altLang="x-none" sz="1200" i="1" dirty="0">
                <a:solidFill>
                  <a:srgbClr val="000000"/>
                </a:solidFill>
                <a:latin typeface="Segoe UI Light" charset="0"/>
                <a:ea typeface="Segoe UI Light" charset="0"/>
                <a:cs typeface="Segoe UI Light" charset="0"/>
              </a:endParaRPr>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294" y="5286043"/>
              <a:ext cx="1053938" cy="707806"/>
            </a:xfrm>
            <a:prstGeom prst="rect">
              <a:avLst/>
            </a:prstGeom>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2661" y="5355602"/>
              <a:ext cx="568687" cy="568687"/>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0802" y="5340358"/>
              <a:ext cx="753012" cy="640060"/>
            </a:xfrm>
            <a:prstGeom prst="rect">
              <a:avLst/>
            </a:prstGeom>
          </p:spPr>
        </p:pic>
      </p:grpSp>
      <p:pic>
        <p:nvPicPr>
          <p:cNvPr id="2050" name="Picture 2" descr="Image result for 437">
            <a:extLst>
              <a:ext uri="{FF2B5EF4-FFF2-40B4-BE49-F238E27FC236}">
                <a16:creationId xmlns:a16="http://schemas.microsoft.com/office/drawing/2014/main" id="{FF07513C-0C44-F74D-81AC-6E5F85243C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135" y="5738435"/>
            <a:ext cx="602769" cy="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193" name="Google Shape;193;p6"/>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194" name="Google Shape;194;p6"/>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195" name="Google Shape;195;p6"/>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196" name="Google Shape;196;p6"/>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Instructions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Requirements to write and properly submit your application</a:t>
            </a:r>
            <a:endParaRPr sz="1400" dirty="0">
              <a:solidFill>
                <a:srgbClr val="7F7F7F"/>
              </a:solidFill>
            </a:endParaRPr>
          </a:p>
          <a:p>
            <a:pPr marL="0" lvl="0" indent="0" algn="l" rtl="0">
              <a:lnSpc>
                <a:spcPct val="90000"/>
              </a:lnSpc>
              <a:spcBef>
                <a:spcPts val="563"/>
              </a:spcBef>
              <a:spcAft>
                <a:spcPts val="0"/>
              </a:spcAft>
              <a:buClr>
                <a:srgbClr val="7F7F7F"/>
              </a:buClr>
              <a:buSzPts val="1400"/>
              <a:buNone/>
            </a:pPr>
            <a:endParaRPr sz="1400" dirty="0"/>
          </a:p>
        </p:txBody>
      </p:sp>
      <p:sp>
        <p:nvSpPr>
          <p:cNvPr id="203" name="Google Shape;203;p7"/>
          <p:cNvSpPr/>
          <p:nvPr/>
        </p:nvSpPr>
        <p:spPr>
          <a:xfrm>
            <a:off x="339365" y="1116631"/>
            <a:ext cx="8118835" cy="38779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Please include your personal information below:</a:t>
            </a:r>
            <a:endParaRPr dirty="0"/>
          </a:p>
        </p:txBody>
      </p:sp>
      <p:graphicFrame>
        <p:nvGraphicFramePr>
          <p:cNvPr id="204" name="Google Shape;204;p7"/>
          <p:cNvGraphicFramePr/>
          <p:nvPr>
            <p:extLst>
              <p:ext uri="{D42A27DB-BD31-4B8C-83A1-F6EECF244321}">
                <p14:modId xmlns:p14="http://schemas.microsoft.com/office/powerpoint/2010/main" val="3209090942"/>
              </p:ext>
            </p:extLst>
          </p:nvPr>
        </p:nvGraphicFramePr>
        <p:xfrm>
          <a:off x="450141" y="1594228"/>
          <a:ext cx="7906350" cy="1827660"/>
        </p:xfrm>
        <a:graphic>
          <a:graphicData uri="http://schemas.openxmlformats.org/drawingml/2006/table">
            <a:tbl>
              <a:tblPr firstRow="1">
                <a:noFill/>
                <a:tableStyleId>{9B1748A2-1127-4E01-8B69-86C0C0B3B8ED}</a:tableStyleId>
              </a:tblPr>
              <a:tblGrid>
                <a:gridCol w="1607175">
                  <a:extLst>
                    <a:ext uri="{9D8B030D-6E8A-4147-A177-3AD203B41FA5}">
                      <a16:colId xmlns:a16="http://schemas.microsoft.com/office/drawing/2014/main" val="20000"/>
                    </a:ext>
                  </a:extLst>
                </a:gridCol>
                <a:gridCol w="6299175">
                  <a:extLst>
                    <a:ext uri="{9D8B030D-6E8A-4147-A177-3AD203B41FA5}">
                      <a16:colId xmlns:a16="http://schemas.microsoft.com/office/drawing/2014/main" val="20001"/>
                    </a:ext>
                  </a:extLst>
                </a:gridCol>
              </a:tblGrid>
              <a:tr h="274100">
                <a:tc>
                  <a:txBody>
                    <a:bodyPr/>
                    <a:lstStyle/>
                    <a:p>
                      <a:pPr marL="0" marR="0" lvl="0" indent="0" algn="l" rtl="0">
                        <a:spcBef>
                          <a:spcPts val="0"/>
                        </a:spcBef>
                        <a:spcAft>
                          <a:spcPts val="0"/>
                        </a:spcAft>
                        <a:buNone/>
                      </a:pPr>
                      <a:r>
                        <a:rPr lang="en-US" sz="1400" b="1" u="none" strike="noStrike" cap="none" dirty="0">
                          <a:solidFill>
                            <a:schemeClr val="lt2"/>
                          </a:solidFill>
                          <a:latin typeface="Quattrocento Sans"/>
                          <a:ea typeface="Quattrocento Sans"/>
                          <a:cs typeface="Quattrocento Sans"/>
                          <a:sym typeface="Quattrocento Sans"/>
                        </a:rPr>
                        <a:t>Name</a:t>
                      </a:r>
                      <a:endParaRPr dirty="0"/>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2741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Email</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017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Phone Number  </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Program</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Graduation Year</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274100">
                <a:tc>
                  <a:txBody>
                    <a:bodyPr/>
                    <a:lstStyle/>
                    <a:p>
                      <a:pPr marL="0" marR="0" lvl="0" indent="0" algn="l" rtl="0">
                        <a:spcBef>
                          <a:spcPts val="0"/>
                        </a:spcBef>
                        <a:spcAft>
                          <a:spcPts val="0"/>
                        </a:spcAft>
                        <a:buNone/>
                      </a:pPr>
                      <a:r>
                        <a:rPr lang="en-CA" sz="1400" b="1" dirty="0">
                          <a:solidFill>
                            <a:schemeClr val="lt2"/>
                          </a:solidFill>
                          <a:latin typeface="Quattrocento Sans"/>
                          <a:ea typeface="Quattrocento Sans"/>
                          <a:cs typeface="Quattrocento Sans"/>
                          <a:sym typeface="Quattrocento Sans"/>
                        </a:rPr>
                        <a:t>Desired Role</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3548743279"/>
                  </a:ext>
                </a:extLst>
              </a:tr>
            </a:tbl>
          </a:graphicData>
        </a:graphic>
      </p:graphicFrame>
      <p:sp>
        <p:nvSpPr>
          <p:cNvPr id="205" name="Google Shape;205;p7"/>
          <p:cNvSpPr/>
          <p:nvPr/>
        </p:nvSpPr>
        <p:spPr>
          <a:xfrm>
            <a:off x="450141" y="3524813"/>
            <a:ext cx="8008059" cy="330548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1" i="1" dirty="0">
                <a:solidFill>
                  <a:schemeClr val="dk1"/>
                </a:solidFill>
                <a:latin typeface="Quattrocento Sans"/>
                <a:ea typeface="Quattrocento Sans"/>
                <a:cs typeface="Quattrocento Sans"/>
                <a:sym typeface="Quattrocento Sans"/>
              </a:rPr>
              <a:t>Note: </a:t>
            </a:r>
            <a:r>
              <a:rPr lang="en-US" sz="1400" i="1" dirty="0">
                <a:solidFill>
                  <a:schemeClr val="dk1"/>
                </a:solidFill>
                <a:latin typeface="Quattrocento Sans"/>
                <a:ea typeface="Quattrocento Sans"/>
                <a:cs typeface="Quattrocento Sans"/>
                <a:sym typeface="Quattrocento Sans"/>
              </a:rPr>
              <a:t>Please limit your answers to a maximum of two slides for each question. You may reformat the slides at your discretion.</a:t>
            </a:r>
            <a:endParaRPr dirty="0"/>
          </a:p>
          <a:p>
            <a:pPr marL="0" marR="0" lvl="0" indent="0" algn="l" rtl="0">
              <a:lnSpc>
                <a:spcPct val="120000"/>
              </a:lnSpc>
              <a:spcBef>
                <a:spcPts val="0"/>
              </a:spcBef>
              <a:spcAft>
                <a:spcPts val="0"/>
              </a:spcAft>
              <a:buClr>
                <a:schemeClr val="dk1"/>
              </a:buClr>
              <a:buSzPts val="700"/>
              <a:buFont typeface="Arial"/>
              <a:buNone/>
            </a:pPr>
            <a:endParaRPr sz="700" dirty="0">
              <a:solidFill>
                <a:schemeClr val="dk1"/>
              </a:solidFill>
              <a:latin typeface="Quattrocento Sans"/>
              <a:ea typeface="Quattrocento Sans"/>
              <a:cs typeface="Quattrocento Sans"/>
              <a:sym typeface="Quattrocento Sans"/>
            </a:endParaRPr>
          </a:p>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When you are finished writing your application:</a:t>
            </a:r>
            <a:endParaRPr sz="1600" dirty="0">
              <a:solidFill>
                <a:schemeClr val="dk1"/>
              </a:solidFill>
              <a:latin typeface="Quattrocento Sans"/>
              <a:ea typeface="Quattrocento Sans"/>
              <a:cs typeface="Quattrocento Sans"/>
              <a:sym typeface="Quattrocento Sans"/>
            </a:endParaRPr>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this file as “Your Name – CREO Application”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your </a:t>
            </a:r>
            <a:r>
              <a:rPr lang="en-US" sz="1400" b="1" u="sng" dirty="0">
                <a:solidFill>
                  <a:schemeClr val="dk1"/>
                </a:solidFill>
                <a:latin typeface="Quattrocento Sans"/>
                <a:ea typeface="Quattrocento Sans"/>
                <a:cs typeface="Quattrocento Sans"/>
                <a:sym typeface="Quattrocento Sans"/>
              </a:rPr>
              <a:t>current resume</a:t>
            </a:r>
            <a:r>
              <a:rPr lang="en-US" sz="1400" dirty="0">
                <a:solidFill>
                  <a:schemeClr val="dk1"/>
                </a:solidFill>
                <a:latin typeface="Quattrocento Sans"/>
                <a:ea typeface="Quattrocento Sans"/>
                <a:cs typeface="Quattrocento Sans"/>
                <a:sym typeface="Quattrocento Sans"/>
              </a:rPr>
              <a:t> as “Your Name – Resume”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CA" sz="1400" dirty="0">
                <a:solidFill>
                  <a:schemeClr val="dk1"/>
                </a:solidFill>
                <a:latin typeface="Quattrocento Sans"/>
                <a:ea typeface="Quattrocento Sans"/>
                <a:cs typeface="Quattrocento Sans"/>
                <a:sym typeface="Quattrocento Sans"/>
              </a:rPr>
              <a:t>Submit your files in the following form: </a:t>
            </a:r>
          </a:p>
          <a:p>
            <a:pPr marL="58737" marR="0" lvl="0" algn="l" rtl="0">
              <a:lnSpc>
                <a:spcPct val="120000"/>
              </a:lnSpc>
              <a:spcBef>
                <a:spcPts val="600"/>
              </a:spcBef>
              <a:spcAft>
                <a:spcPts val="0"/>
              </a:spcAft>
              <a:buClr>
                <a:schemeClr val="dk1"/>
              </a:buClr>
              <a:buSzPts val="1400"/>
            </a:pPr>
            <a:r>
              <a:rPr lang="en-CA" dirty="0">
                <a:solidFill>
                  <a:schemeClr val="dk1"/>
                </a:solidFill>
                <a:latin typeface="Quattrocento Sans"/>
                <a:sym typeface="Quattrocento Sans"/>
              </a:rPr>
              <a:t>     </a:t>
            </a:r>
            <a:r>
              <a:rPr lang="en-CA" dirty="0">
                <a:solidFill>
                  <a:schemeClr val="dk1"/>
                </a:solidFill>
                <a:latin typeface="Quattrocento Sans"/>
                <a:sym typeface="Quattrocento Sans"/>
                <a:hlinkClick r:id="rId3"/>
              </a:rPr>
              <a:t>https://forms.gle/t4Tfkowrjhoced8JA</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Sign up for a first-round interview slot using the following link: </a:t>
            </a:r>
            <a:r>
              <a:rPr lang="en-US" sz="1400" u="sng" dirty="0">
                <a:solidFill>
                  <a:schemeClr val="dk1"/>
                </a:solidFill>
                <a:latin typeface="Quattrocento Sans"/>
                <a:ea typeface="Quattrocento Sans"/>
                <a:cs typeface="Quattrocento Sans"/>
                <a:sym typeface="Quattrocento Sans"/>
                <a:hlinkClick r:id="rId4"/>
              </a:rPr>
              <a:t>https://calendly.com/creosolutions-smith/creo-solutions-2022-hiring-first-round-interviews</a:t>
            </a:r>
            <a:endParaRPr lang="en-US" sz="1400" u="sng" dirty="0">
              <a:solidFill>
                <a:schemeClr val="dk1"/>
              </a:solidFill>
              <a:latin typeface="Quattrocento Sans"/>
              <a:ea typeface="Quattrocento Sans"/>
              <a:cs typeface="Quattrocento Sans"/>
              <a:sym typeface="Quattrocento Sans"/>
            </a:endParaRPr>
          </a:p>
          <a:p>
            <a:pPr marL="58737" marR="0" lvl="0" algn="l" rtl="0">
              <a:lnSpc>
                <a:spcPct val="120000"/>
              </a:lnSpc>
              <a:spcBef>
                <a:spcPts val="600"/>
              </a:spcBef>
              <a:spcAft>
                <a:spcPts val="0"/>
              </a:spcAft>
              <a:buClr>
                <a:schemeClr val="dk1"/>
              </a:buClr>
              <a:buSzPts val="1400"/>
            </a:pPr>
            <a:endParaRPr sz="1400" dirty="0">
              <a:solidFill>
                <a:schemeClr val="dk1"/>
              </a:solidFill>
              <a:latin typeface="Quattrocento Sans"/>
              <a:ea typeface="Quattrocento Sans"/>
              <a:cs typeface="Quattrocento Sans"/>
              <a:sym typeface="Quattrocento Sans"/>
            </a:endParaRPr>
          </a:p>
        </p:txBody>
      </p:sp>
      <p:sp>
        <p:nvSpPr>
          <p:cNvPr id="206" name="Google Shape;206;p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dirty="0"/>
              <a:t>Application Instructions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13" name="Google Shape;213;p8"/>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14" name="Google Shape;214;p8"/>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15" name="Google Shape;215;p8"/>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16" name="Google Shape;216;p8"/>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body" id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a:t>Question #1</a:t>
            </a:r>
            <a:endParaRPr/>
          </a:p>
        </p:txBody>
      </p:sp>
      <p:sp>
        <p:nvSpPr>
          <p:cNvPr id="223" name="Google Shape;223;p9"/>
          <p:cNvSpPr txBox="1">
            <a:spLocks noGrp="1"/>
          </p:cNvSpPr>
          <p:nvPr>
            <p:ph type="title"/>
          </p:nvPr>
        </p:nvSpPr>
        <p:spPr>
          <a:xfrm>
            <a:off x="303798" y="362492"/>
            <a:ext cx="8028102" cy="54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dirty="0">
                <a:solidFill>
                  <a:schemeClr val="dk1"/>
                </a:solidFill>
              </a:rPr>
              <a:t>As a Senior Project Manager on CREO, you have the opportunity to use the CREO platform to organize a wide variety of internal and external initiatives. What ideas do you hope to bring to the table during your last school year at Queen’s? What impact do you hope to have?</a:t>
            </a:r>
            <a:br>
              <a:rPr lang="en-US" dirty="0">
                <a:solidFill>
                  <a:schemeClr val="dk1"/>
                </a:solidFill>
              </a:rPr>
            </a:br>
            <a:endParaRPr dirty="0">
              <a:solidFill>
                <a:schemeClr val="dk1"/>
              </a:solidFill>
            </a:endParaRPr>
          </a:p>
          <a:p>
            <a:pPr marL="0" lvl="0" indent="0" algn="l" rtl="0">
              <a:lnSpc>
                <a:spcPct val="120000"/>
              </a:lnSpc>
              <a:spcBef>
                <a:spcPts val="0"/>
              </a:spcBef>
              <a:spcAft>
                <a:spcPts val="0"/>
              </a:spcAft>
              <a:buClr>
                <a:schemeClr val="dk1"/>
              </a:buClr>
              <a:buSzPts val="1800"/>
              <a:buFont typeface="Quattrocento Sans"/>
              <a:buNone/>
            </a:pP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44" name="Google Shape;244;p12"/>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45" name="Google Shape;245;p12"/>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46" name="Google Shape;246;p12"/>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47" name="Google Shape;247;p12"/>
          <p:cNvSpPr/>
          <p:nvPr/>
        </p:nvSpPr>
        <p:spPr>
          <a:xfrm>
            <a:off x="0" y="0"/>
            <a:ext cx="9144000" cy="6858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Contact Information</a:t>
            </a: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Peetch">
  <a:themeElements>
    <a:clrScheme name="Custom 13">
      <a:dk1>
        <a:srgbClr val="000000"/>
      </a:dk1>
      <a:lt1>
        <a:srgbClr val="FFFFFF"/>
      </a:lt1>
      <a:dk2>
        <a:srgbClr val="8C020A"/>
      </a:dk2>
      <a:lt2>
        <a:srgbClr val="FFFFFF"/>
      </a:lt2>
      <a:accent1>
        <a:srgbClr val="8C020A"/>
      </a:accent1>
      <a:accent2>
        <a:srgbClr val="5F5F5F"/>
      </a:accent2>
      <a:accent3>
        <a:srgbClr val="DD8F8F"/>
      </a:accent3>
      <a:accent4>
        <a:srgbClr val="C2C2C6"/>
      </a:accent4>
      <a:accent5>
        <a:srgbClr val="02408C"/>
      </a:accent5>
      <a:accent6>
        <a:srgbClr val="C1EEFF"/>
      </a:accent6>
      <a:hlink>
        <a:srgbClr val="0070C0"/>
      </a:hlink>
      <a:folHlink>
        <a:srgbClr val="7030A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1762</TotalTime>
  <Words>1055</Words>
  <Application>Microsoft Office PowerPoint</Application>
  <PresentationFormat>On-screen Show (4:3)</PresentationFormat>
  <Paragraphs>117</Paragraphs>
  <Slides>10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Calibri</vt:lpstr>
      <vt:lpstr>Segoe UI Light</vt:lpstr>
      <vt:lpstr>Times New Roman</vt:lpstr>
      <vt:lpstr>Quattrocento Sans</vt:lpstr>
      <vt:lpstr>Arial</vt:lpstr>
      <vt:lpstr>Garamond</vt:lpstr>
      <vt:lpstr>Peetch</vt:lpstr>
      <vt:lpstr>PowerPoint Presentation</vt:lpstr>
      <vt:lpstr>PowerPoint Presentation</vt:lpstr>
      <vt:lpstr>About Us</vt:lpstr>
      <vt:lpstr>Three Pillars of CREO</vt:lpstr>
      <vt:lpstr>Position Description</vt:lpstr>
      <vt:lpstr>Application Instructions</vt:lpstr>
      <vt:lpstr>Position Description</vt:lpstr>
      <vt:lpstr>As a Senior Project Manager on CREO, you have the opportunity to use the CREO platform to organize a wide variety of internal and external initiatives. What ideas do you hope to bring to the table during your last school year at Queen’s? What impact do you hope to have?  </vt:lpstr>
      <vt:lpstr>Position Description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Kirkconnell</dc:creator>
  <cp:lastModifiedBy>Lucas Gordon</cp:lastModifiedBy>
  <cp:revision>8</cp:revision>
  <dcterms:created xsi:type="dcterms:W3CDTF">2018-01-26T21:24:39Z</dcterms:created>
  <dcterms:modified xsi:type="dcterms:W3CDTF">2022-03-03T22:44:12Z</dcterms:modified>
</cp:coreProperties>
</file>